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1"/>
  </p:notesMasterIdLst>
  <p:sldIdLst>
    <p:sldId id="257" r:id="rId4"/>
    <p:sldId id="298" r:id="rId5"/>
    <p:sldId id="282" r:id="rId6"/>
    <p:sldId id="358" r:id="rId7"/>
    <p:sldId id="332" r:id="rId8"/>
    <p:sldId id="367" r:id="rId9"/>
    <p:sldId id="364" r:id="rId10"/>
    <p:sldId id="365" r:id="rId11"/>
    <p:sldId id="366" r:id="rId12"/>
    <p:sldId id="370" r:id="rId13"/>
    <p:sldId id="359" r:id="rId14"/>
    <p:sldId id="361" r:id="rId15"/>
    <p:sldId id="362" r:id="rId16"/>
    <p:sldId id="353" r:id="rId17"/>
    <p:sldId id="275" r:id="rId18"/>
    <p:sldId id="360" r:id="rId19"/>
    <p:sldId id="3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FF2F"/>
    <a:srgbClr val="286AAE"/>
    <a:srgbClr val="183659"/>
    <a:srgbClr val="47737D"/>
    <a:srgbClr val="E3C36D"/>
    <a:srgbClr val="144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47" autoAdjust="0"/>
  </p:normalViewPr>
  <p:slideViewPr>
    <p:cSldViewPr>
      <p:cViewPr varScale="1">
        <p:scale>
          <a:sx n="86" d="100"/>
          <a:sy n="86" d="100"/>
        </p:scale>
        <p:origin x="-155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scantin:Documents:MEDICAL:ASNRFLAIRFUSION:asnr2017.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scantin:Documents:MEDICAL:ASNRFLAIRFUSION:asnr2017.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scantin:Documents:MEDICAL:ASNRFLAIRFUSION:asnr20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scantin:Documents:MEDICAL:ASNRFLAIRFUSION:asnr2017.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scantin:Documents:MEDICAL:ASNRFLAIRFUSION:asnr201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scantin:Documents:MEDICAL:ASNRFLAIRFUSION:asnr2017.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573313371039888"/>
          <c:y val="0.265527903902523"/>
          <c:w val="0.353916675908469"/>
          <c:h val="0.3923018564285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0"/>
      <c:perspective val="0"/>
    </c:view3D>
    <c:floor>
      <c:thickness val="0"/>
    </c:floor>
    <c:sideWall>
      <c:thickness val="0"/>
    </c:sideWall>
    <c:backWall>
      <c:thickness val="0"/>
    </c:backWall>
    <c:plotArea>
      <c:layout>
        <c:manualLayout>
          <c:layoutTarget val="inner"/>
          <c:xMode val="edge"/>
          <c:yMode val="edge"/>
          <c:x val="0.142812554680665"/>
          <c:y val="0.0277777777777778"/>
          <c:w val="0.820886482939633"/>
          <c:h val="0.893359274858085"/>
        </c:manualLayout>
      </c:layout>
      <c:area3DChart>
        <c:grouping val="standard"/>
        <c:varyColors val="0"/>
        <c:ser>
          <c:idx val="0"/>
          <c:order val="0"/>
          <c:tx>
            <c:v>Technician</c:v>
          </c:tx>
          <c:val>
            <c:numRef>
              <c:f>Sheet1!$F$2:$F$22</c:f>
              <c:numCache>
                <c:formatCode>General</c:formatCode>
                <c:ptCount val="21"/>
                <c:pt idx="0">
                  <c:v>1.0</c:v>
                </c:pt>
                <c:pt idx="1">
                  <c:v>0.0</c:v>
                </c:pt>
                <c:pt idx="2">
                  <c:v>2.0</c:v>
                </c:pt>
                <c:pt idx="3">
                  <c:v>6.0</c:v>
                </c:pt>
                <c:pt idx="4">
                  <c:v>2.0</c:v>
                </c:pt>
                <c:pt idx="5">
                  <c:v>0.0</c:v>
                </c:pt>
                <c:pt idx="6">
                  <c:v>0.0</c:v>
                </c:pt>
                <c:pt idx="7">
                  <c:v>0.0</c:v>
                </c:pt>
                <c:pt idx="8">
                  <c:v>1.0</c:v>
                </c:pt>
                <c:pt idx="9">
                  <c:v>16.0</c:v>
                </c:pt>
                <c:pt idx="10">
                  <c:v>5.0</c:v>
                </c:pt>
                <c:pt idx="11">
                  <c:v>1.0</c:v>
                </c:pt>
                <c:pt idx="12">
                  <c:v>1.0</c:v>
                </c:pt>
                <c:pt idx="13">
                  <c:v>2.0</c:v>
                </c:pt>
                <c:pt idx="14">
                  <c:v>10.0</c:v>
                </c:pt>
                <c:pt idx="15">
                  <c:v>2.0</c:v>
                </c:pt>
                <c:pt idx="16">
                  <c:v>2.0</c:v>
                </c:pt>
                <c:pt idx="17">
                  <c:v>8.0</c:v>
                </c:pt>
                <c:pt idx="18">
                  <c:v>1.0</c:v>
                </c:pt>
                <c:pt idx="19">
                  <c:v>5.0</c:v>
                </c:pt>
                <c:pt idx="20">
                  <c:v>4.0</c:v>
                </c:pt>
              </c:numCache>
            </c:numRef>
          </c:val>
          <c:extLst xmlns:c16r2="http://schemas.microsoft.com/office/drawing/2015/06/chart">
            <c:ext xmlns:c16="http://schemas.microsoft.com/office/drawing/2014/chart" uri="{C3380CC4-5D6E-409C-BE32-E72D297353CC}">
              <c16:uniqueId val="{00000000-464C-1849-96D5-FEC212BD2E9D}"/>
            </c:ext>
          </c:extLst>
        </c:ser>
        <c:ser>
          <c:idx val="1"/>
          <c:order val="1"/>
          <c:tx>
            <c:v>Neuroradiologist</c:v>
          </c:tx>
          <c:val>
            <c:numRef>
              <c:f>Sheet1!$H$2:$H$22</c:f>
              <c:numCache>
                <c:formatCode>General</c:formatCode>
                <c:ptCount val="21"/>
                <c:pt idx="0">
                  <c:v>1.0</c:v>
                </c:pt>
                <c:pt idx="1">
                  <c:v>0.0</c:v>
                </c:pt>
                <c:pt idx="2">
                  <c:v>8.0</c:v>
                </c:pt>
                <c:pt idx="3">
                  <c:v>5.0</c:v>
                </c:pt>
                <c:pt idx="4">
                  <c:v>6.0</c:v>
                </c:pt>
                <c:pt idx="5">
                  <c:v>5.0</c:v>
                </c:pt>
                <c:pt idx="6">
                  <c:v>0.0</c:v>
                </c:pt>
                <c:pt idx="7">
                  <c:v>0.0</c:v>
                </c:pt>
                <c:pt idx="8">
                  <c:v>2.0</c:v>
                </c:pt>
                <c:pt idx="9">
                  <c:v>28.0</c:v>
                </c:pt>
                <c:pt idx="10">
                  <c:v>7.0</c:v>
                </c:pt>
                <c:pt idx="11">
                  <c:v>1.0</c:v>
                </c:pt>
                <c:pt idx="12">
                  <c:v>0.0</c:v>
                </c:pt>
                <c:pt idx="13">
                  <c:v>3.0</c:v>
                </c:pt>
                <c:pt idx="14">
                  <c:v>18.0</c:v>
                </c:pt>
                <c:pt idx="15">
                  <c:v>2.0</c:v>
                </c:pt>
                <c:pt idx="16">
                  <c:v>2.0</c:v>
                </c:pt>
                <c:pt idx="17">
                  <c:v>8.0</c:v>
                </c:pt>
                <c:pt idx="18">
                  <c:v>0.0</c:v>
                </c:pt>
                <c:pt idx="19">
                  <c:v>12.0</c:v>
                </c:pt>
                <c:pt idx="20">
                  <c:v>4.0</c:v>
                </c:pt>
              </c:numCache>
            </c:numRef>
          </c:val>
          <c:extLst xmlns:c16r2="http://schemas.microsoft.com/office/drawing/2015/06/chart">
            <c:ext xmlns:c16="http://schemas.microsoft.com/office/drawing/2014/chart" uri="{C3380CC4-5D6E-409C-BE32-E72D297353CC}">
              <c16:uniqueId val="{00000001-464C-1849-96D5-FEC212BD2E9D}"/>
            </c:ext>
          </c:extLst>
        </c:ser>
        <c:dLbls>
          <c:showLegendKey val="0"/>
          <c:showVal val="0"/>
          <c:showCatName val="0"/>
          <c:showSerName val="0"/>
          <c:showPercent val="0"/>
          <c:showBubbleSize val="0"/>
        </c:dLbls>
        <c:dropLines/>
        <c:axId val="-2095330472"/>
        <c:axId val="-2095327496"/>
        <c:axId val="-2095324456"/>
      </c:area3DChart>
      <c:catAx>
        <c:axId val="-2095330472"/>
        <c:scaling>
          <c:orientation val="minMax"/>
        </c:scaling>
        <c:delete val="0"/>
        <c:axPos val="b"/>
        <c:majorTickMark val="out"/>
        <c:minorTickMark val="none"/>
        <c:tickLblPos val="nextTo"/>
        <c:crossAx val="-2095327496"/>
        <c:crosses val="autoZero"/>
        <c:auto val="1"/>
        <c:lblAlgn val="ctr"/>
        <c:lblOffset val="100"/>
        <c:noMultiLvlLbl val="0"/>
      </c:catAx>
      <c:valAx>
        <c:axId val="-2095327496"/>
        <c:scaling>
          <c:orientation val="minMax"/>
        </c:scaling>
        <c:delete val="0"/>
        <c:axPos val="l"/>
        <c:numFmt formatCode="General" sourceLinked="1"/>
        <c:majorTickMark val="out"/>
        <c:minorTickMark val="none"/>
        <c:tickLblPos val="nextTo"/>
        <c:crossAx val="-2095330472"/>
        <c:crosses val="autoZero"/>
        <c:crossBetween val="midCat"/>
      </c:valAx>
      <c:serAx>
        <c:axId val="-2095324456"/>
        <c:scaling>
          <c:orientation val="minMax"/>
        </c:scaling>
        <c:delete val="1"/>
        <c:axPos val="b"/>
        <c:majorTickMark val="out"/>
        <c:minorTickMark val="none"/>
        <c:tickLblPos val="nextTo"/>
        <c:crossAx val="-2095327496"/>
        <c:crosses val="autoZero"/>
      </c:serAx>
    </c:plotArea>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0"/>
      <c:perspective val="0"/>
    </c:view3D>
    <c:floor>
      <c:thickness val="0"/>
    </c:floor>
    <c:sideWall>
      <c:thickness val="0"/>
    </c:sideWall>
    <c:backWall>
      <c:thickness val="0"/>
    </c:backWall>
    <c:plotArea>
      <c:layout>
        <c:manualLayout>
          <c:layoutTarget val="inner"/>
          <c:xMode val="edge"/>
          <c:yMode val="edge"/>
          <c:x val="0.0583174131922034"/>
          <c:y val="0.0424836601307189"/>
          <c:w val="0.724669334365991"/>
          <c:h val="0.87468426740775"/>
        </c:manualLayout>
      </c:layout>
      <c:area3DChart>
        <c:grouping val="standard"/>
        <c:varyColors val="0"/>
        <c:ser>
          <c:idx val="0"/>
          <c:order val="0"/>
          <c:tx>
            <c:v>Technician</c:v>
          </c:tx>
          <c:val>
            <c:numRef>
              <c:f>Sheet1!$G$2:$G$22</c:f>
              <c:numCache>
                <c:formatCode>General</c:formatCode>
                <c:ptCount val="21"/>
                <c:pt idx="0">
                  <c:v>2.0</c:v>
                </c:pt>
                <c:pt idx="1">
                  <c:v>0.0</c:v>
                </c:pt>
                <c:pt idx="2">
                  <c:v>0.0</c:v>
                </c:pt>
                <c:pt idx="3">
                  <c:v>3.0</c:v>
                </c:pt>
                <c:pt idx="4">
                  <c:v>1.0</c:v>
                </c:pt>
                <c:pt idx="5">
                  <c:v>0.0</c:v>
                </c:pt>
                <c:pt idx="6">
                  <c:v>0.0</c:v>
                </c:pt>
                <c:pt idx="7">
                  <c:v>0.0</c:v>
                </c:pt>
                <c:pt idx="8">
                  <c:v>1.0</c:v>
                </c:pt>
                <c:pt idx="9">
                  <c:v>4.0</c:v>
                </c:pt>
                <c:pt idx="10">
                  <c:v>0.0</c:v>
                </c:pt>
                <c:pt idx="11">
                  <c:v>1.0</c:v>
                </c:pt>
                <c:pt idx="12">
                  <c:v>0.0</c:v>
                </c:pt>
                <c:pt idx="13">
                  <c:v>1.0</c:v>
                </c:pt>
                <c:pt idx="14">
                  <c:v>5.0</c:v>
                </c:pt>
                <c:pt idx="15">
                  <c:v>1.0</c:v>
                </c:pt>
                <c:pt idx="16">
                  <c:v>1.0</c:v>
                </c:pt>
                <c:pt idx="17">
                  <c:v>5.0</c:v>
                </c:pt>
                <c:pt idx="18">
                  <c:v>0.0</c:v>
                </c:pt>
                <c:pt idx="19">
                  <c:v>2.0</c:v>
                </c:pt>
                <c:pt idx="20">
                  <c:v>2.0</c:v>
                </c:pt>
              </c:numCache>
            </c:numRef>
          </c:val>
          <c:extLst xmlns:c16r2="http://schemas.microsoft.com/office/drawing/2015/06/chart">
            <c:ext xmlns:c16="http://schemas.microsoft.com/office/drawing/2014/chart" uri="{C3380CC4-5D6E-409C-BE32-E72D297353CC}">
              <c16:uniqueId val="{00000000-8C2A-3C42-88FA-2A8C7D1A6346}"/>
            </c:ext>
          </c:extLst>
        </c:ser>
        <c:ser>
          <c:idx val="1"/>
          <c:order val="1"/>
          <c:tx>
            <c:v>Neuroradiologist</c:v>
          </c:tx>
          <c:val>
            <c:numRef>
              <c:f>Sheet1!$I$2:$I$23</c:f>
              <c:numCache>
                <c:formatCode>General</c:formatCode>
                <c:ptCount val="22"/>
                <c:pt idx="0">
                  <c:v>1.0</c:v>
                </c:pt>
                <c:pt idx="1">
                  <c:v>0.0</c:v>
                </c:pt>
                <c:pt idx="2">
                  <c:v>6.0</c:v>
                </c:pt>
                <c:pt idx="3">
                  <c:v>3.0</c:v>
                </c:pt>
                <c:pt idx="4">
                  <c:v>1.0</c:v>
                </c:pt>
                <c:pt idx="5">
                  <c:v>3.0</c:v>
                </c:pt>
                <c:pt idx="6">
                  <c:v>0.0</c:v>
                </c:pt>
                <c:pt idx="7">
                  <c:v>0.0</c:v>
                </c:pt>
                <c:pt idx="8">
                  <c:v>1.0</c:v>
                </c:pt>
                <c:pt idx="9">
                  <c:v>5.0</c:v>
                </c:pt>
                <c:pt idx="10">
                  <c:v>1.0</c:v>
                </c:pt>
                <c:pt idx="11">
                  <c:v>0.0</c:v>
                </c:pt>
                <c:pt idx="12">
                  <c:v>0.0</c:v>
                </c:pt>
                <c:pt idx="13">
                  <c:v>0.0</c:v>
                </c:pt>
                <c:pt idx="14">
                  <c:v>6.0</c:v>
                </c:pt>
                <c:pt idx="15">
                  <c:v>2.0</c:v>
                </c:pt>
                <c:pt idx="16">
                  <c:v>1.0</c:v>
                </c:pt>
                <c:pt idx="17">
                  <c:v>7.0</c:v>
                </c:pt>
                <c:pt idx="18">
                  <c:v>0.0</c:v>
                </c:pt>
                <c:pt idx="19">
                  <c:v>8.0</c:v>
                </c:pt>
                <c:pt idx="20">
                  <c:v>3.0</c:v>
                </c:pt>
              </c:numCache>
            </c:numRef>
          </c:val>
          <c:extLst xmlns:c16r2="http://schemas.microsoft.com/office/drawing/2015/06/chart">
            <c:ext xmlns:c16="http://schemas.microsoft.com/office/drawing/2014/chart" uri="{C3380CC4-5D6E-409C-BE32-E72D297353CC}">
              <c16:uniqueId val="{00000001-8C2A-3C42-88FA-2A8C7D1A6346}"/>
            </c:ext>
          </c:extLst>
        </c:ser>
        <c:dLbls>
          <c:showLegendKey val="0"/>
          <c:showVal val="0"/>
          <c:showCatName val="0"/>
          <c:showSerName val="0"/>
          <c:showPercent val="0"/>
          <c:showBubbleSize val="0"/>
        </c:dLbls>
        <c:dropLines/>
        <c:axId val="-2119259208"/>
        <c:axId val="-2119256184"/>
        <c:axId val="-2119253144"/>
      </c:area3DChart>
      <c:catAx>
        <c:axId val="-2119259208"/>
        <c:scaling>
          <c:orientation val="minMax"/>
        </c:scaling>
        <c:delete val="0"/>
        <c:axPos val="b"/>
        <c:majorTickMark val="out"/>
        <c:minorTickMark val="none"/>
        <c:tickLblPos val="nextTo"/>
        <c:crossAx val="-2119256184"/>
        <c:crosses val="autoZero"/>
        <c:auto val="1"/>
        <c:lblAlgn val="ctr"/>
        <c:lblOffset val="100"/>
        <c:noMultiLvlLbl val="0"/>
      </c:catAx>
      <c:valAx>
        <c:axId val="-2119256184"/>
        <c:scaling>
          <c:orientation val="minMax"/>
        </c:scaling>
        <c:delete val="0"/>
        <c:axPos val="l"/>
        <c:numFmt formatCode="General" sourceLinked="1"/>
        <c:majorTickMark val="out"/>
        <c:minorTickMark val="none"/>
        <c:tickLblPos val="nextTo"/>
        <c:crossAx val="-2119259208"/>
        <c:crosses val="autoZero"/>
        <c:crossBetween val="midCat"/>
      </c:valAx>
      <c:serAx>
        <c:axId val="-2119253144"/>
        <c:scaling>
          <c:orientation val="minMax"/>
        </c:scaling>
        <c:delete val="1"/>
        <c:axPos val="b"/>
        <c:majorTickMark val="out"/>
        <c:minorTickMark val="none"/>
        <c:tickLblPos val="nextTo"/>
        <c:crossAx val="-2119256184"/>
        <c:crosses val="autoZero"/>
      </c:serAx>
    </c:plotArea>
    <c:legend>
      <c:legendPos val="r"/>
      <c:layout>
        <c:manualLayout>
          <c:xMode val="edge"/>
          <c:yMode val="edge"/>
          <c:x val="0.117884514435696"/>
          <c:y val="0.805171697287839"/>
          <c:w val="0.454201196161955"/>
          <c:h val="0.185952901720618"/>
        </c:manualLayout>
      </c:layout>
      <c:overlay val="0"/>
      <c:txPr>
        <a:bodyPr/>
        <a:lstStyle/>
        <a:p>
          <a:pPr>
            <a:defRPr sz="1800"/>
          </a:pPr>
          <a:endParaRPr lang="en-US"/>
        </a:p>
      </c:txPr>
    </c:legend>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573313371039888"/>
          <c:y val="0.265527903902523"/>
          <c:w val="0.353916675908469"/>
          <c:h val="0.3923018564285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573313371039888"/>
          <c:y val="0.265527903902523"/>
          <c:w val="0.353916675908469"/>
          <c:h val="0.3923018564285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573313371039888"/>
          <c:y val="0.265527903902523"/>
          <c:w val="0.353916675908469"/>
          <c:h val="0.3923018564285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radarChart>
        <c:radarStyle val="marker"/>
        <c:varyColors val="0"/>
        <c:ser>
          <c:idx val="0"/>
          <c:order val="0"/>
          <c:tx>
            <c:v>FUSION</c:v>
          </c:tx>
          <c:spPr>
            <a:ln>
              <a:solidFill>
                <a:srgbClr val="38FF2F"/>
              </a:solidFill>
            </a:ln>
          </c:spPr>
          <c:marker>
            <c:symbol val="none"/>
          </c:marker>
          <c:val>
            <c:numRef>
              <c:f>Sheet1!$B$2:$B$22</c:f>
              <c:numCache>
                <c:formatCode>General</c:formatCode>
                <c:ptCount val="21"/>
                <c:pt idx="0">
                  <c:v>85.0</c:v>
                </c:pt>
                <c:pt idx="1">
                  <c:v>40.0</c:v>
                </c:pt>
                <c:pt idx="2">
                  <c:v>103.0</c:v>
                </c:pt>
                <c:pt idx="3">
                  <c:v>130.0</c:v>
                </c:pt>
                <c:pt idx="4">
                  <c:v>80.0</c:v>
                </c:pt>
                <c:pt idx="5">
                  <c:v>73.0</c:v>
                </c:pt>
                <c:pt idx="6">
                  <c:v>30.0</c:v>
                </c:pt>
                <c:pt idx="7">
                  <c:v>28.0</c:v>
                </c:pt>
                <c:pt idx="8">
                  <c:v>60.0</c:v>
                </c:pt>
                <c:pt idx="9">
                  <c:v>160.0</c:v>
                </c:pt>
                <c:pt idx="10">
                  <c:v>110.0</c:v>
                </c:pt>
                <c:pt idx="11">
                  <c:v>40.0</c:v>
                </c:pt>
                <c:pt idx="12">
                  <c:v>60.0</c:v>
                </c:pt>
                <c:pt idx="13">
                  <c:v>48.0</c:v>
                </c:pt>
                <c:pt idx="14">
                  <c:v>47.0</c:v>
                </c:pt>
                <c:pt idx="15">
                  <c:v>32.0</c:v>
                </c:pt>
                <c:pt idx="16">
                  <c:v>37.0</c:v>
                </c:pt>
                <c:pt idx="17">
                  <c:v>77.0</c:v>
                </c:pt>
                <c:pt idx="18">
                  <c:v>40.0</c:v>
                </c:pt>
                <c:pt idx="19">
                  <c:v>60.0</c:v>
                </c:pt>
                <c:pt idx="20">
                  <c:v>40.0</c:v>
                </c:pt>
              </c:numCache>
            </c:numRef>
          </c:val>
          <c:extLst xmlns:c16r2="http://schemas.microsoft.com/office/drawing/2015/06/chart">
            <c:ext xmlns:c16="http://schemas.microsoft.com/office/drawing/2014/chart" uri="{C3380CC4-5D6E-409C-BE32-E72D297353CC}">
              <c16:uniqueId val="{00000000-4566-FA46-A1D0-17435CADECE5}"/>
            </c:ext>
          </c:extLst>
        </c:ser>
        <c:ser>
          <c:idx val="1"/>
          <c:order val="1"/>
          <c:tx>
            <c:v>FBF</c:v>
          </c:tx>
          <c:spPr>
            <a:ln>
              <a:solidFill>
                <a:srgbClr val="FF0000"/>
              </a:solidFill>
            </a:ln>
          </c:spPr>
          <c:marker>
            <c:symbol val="none"/>
          </c:marker>
          <c:val>
            <c:numRef>
              <c:f>Sheet1!$C$2:$C$22</c:f>
              <c:numCache>
                <c:formatCode>General</c:formatCode>
                <c:ptCount val="21"/>
                <c:pt idx="0">
                  <c:v>120.0</c:v>
                </c:pt>
                <c:pt idx="1">
                  <c:v>75.0</c:v>
                </c:pt>
                <c:pt idx="2">
                  <c:v>84.0</c:v>
                </c:pt>
                <c:pt idx="3">
                  <c:v>140.0</c:v>
                </c:pt>
                <c:pt idx="4">
                  <c:v>80.0</c:v>
                </c:pt>
                <c:pt idx="5">
                  <c:v>90.0</c:v>
                </c:pt>
                <c:pt idx="6">
                  <c:v>38.0</c:v>
                </c:pt>
                <c:pt idx="7">
                  <c:v>34.0</c:v>
                </c:pt>
                <c:pt idx="8">
                  <c:v>90.0</c:v>
                </c:pt>
                <c:pt idx="9">
                  <c:v>202.0</c:v>
                </c:pt>
                <c:pt idx="10">
                  <c:v>100.0</c:v>
                </c:pt>
                <c:pt idx="11">
                  <c:v>116.0</c:v>
                </c:pt>
                <c:pt idx="12">
                  <c:v>70.0</c:v>
                </c:pt>
                <c:pt idx="13">
                  <c:v>83.0</c:v>
                </c:pt>
                <c:pt idx="14">
                  <c:v>60.0</c:v>
                </c:pt>
                <c:pt idx="15">
                  <c:v>39.0</c:v>
                </c:pt>
                <c:pt idx="16">
                  <c:v>47.0</c:v>
                </c:pt>
                <c:pt idx="17">
                  <c:v>102.0</c:v>
                </c:pt>
                <c:pt idx="18">
                  <c:v>84.0</c:v>
                </c:pt>
                <c:pt idx="19">
                  <c:v>90.0</c:v>
                </c:pt>
                <c:pt idx="20">
                  <c:v>40.0</c:v>
                </c:pt>
              </c:numCache>
            </c:numRef>
          </c:val>
          <c:extLst xmlns:c16r2="http://schemas.microsoft.com/office/drawing/2015/06/chart">
            <c:ext xmlns:c16="http://schemas.microsoft.com/office/drawing/2014/chart" uri="{C3380CC4-5D6E-409C-BE32-E72D297353CC}">
              <c16:uniqueId val="{00000001-4566-FA46-A1D0-17435CADECE5}"/>
            </c:ext>
          </c:extLst>
        </c:ser>
        <c:dLbls>
          <c:showLegendKey val="0"/>
          <c:showVal val="0"/>
          <c:showCatName val="0"/>
          <c:showSerName val="0"/>
          <c:showPercent val="0"/>
          <c:showBubbleSize val="0"/>
        </c:dLbls>
        <c:axId val="-2119325800"/>
        <c:axId val="-2119323048"/>
      </c:radarChart>
      <c:catAx>
        <c:axId val="-2119325800"/>
        <c:scaling>
          <c:orientation val="minMax"/>
        </c:scaling>
        <c:delete val="0"/>
        <c:axPos val="b"/>
        <c:majorGridlines/>
        <c:majorTickMark val="out"/>
        <c:minorTickMark val="none"/>
        <c:tickLblPos val="nextTo"/>
        <c:crossAx val="-2119323048"/>
        <c:crosses val="autoZero"/>
        <c:auto val="1"/>
        <c:lblAlgn val="ctr"/>
        <c:lblOffset val="100"/>
        <c:noMultiLvlLbl val="0"/>
      </c:catAx>
      <c:valAx>
        <c:axId val="-2119323048"/>
        <c:scaling>
          <c:orientation val="minMax"/>
        </c:scaling>
        <c:delete val="0"/>
        <c:axPos val="l"/>
        <c:majorGridlines/>
        <c:numFmt formatCode="General" sourceLinked="1"/>
        <c:majorTickMark val="cross"/>
        <c:minorTickMark val="none"/>
        <c:tickLblPos val="nextTo"/>
        <c:crossAx val="-2119325800"/>
        <c:crosses val="autoZero"/>
        <c:crossBetween val="between"/>
      </c:valAx>
    </c:plotArea>
    <c:legend>
      <c:legendPos val="r"/>
      <c:layout>
        <c:manualLayout>
          <c:xMode val="edge"/>
          <c:yMode val="edge"/>
          <c:x val="0.729996937882765"/>
          <c:y val="0.407023549139691"/>
          <c:w val="0.247780839895013"/>
          <c:h val="0.343360309128026"/>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6444444444444"/>
          <c:y val="0.121172717993584"/>
          <c:w val="0.482370516185477"/>
          <c:h val="0.803950860309128"/>
        </c:manualLayout>
      </c:layout>
      <c:radarChart>
        <c:radarStyle val="marker"/>
        <c:varyColors val="0"/>
        <c:ser>
          <c:idx val="0"/>
          <c:order val="0"/>
          <c:tx>
            <c:v>FUSION</c:v>
          </c:tx>
          <c:spPr>
            <a:ln>
              <a:solidFill>
                <a:srgbClr val="38FF2F"/>
              </a:solidFill>
            </a:ln>
          </c:spPr>
          <c:marker>
            <c:symbol val="none"/>
          </c:marker>
          <c:val>
            <c:numRef>
              <c:f>Sheet1!$D$2:$D$22</c:f>
              <c:numCache>
                <c:formatCode>General</c:formatCode>
                <c:ptCount val="21"/>
                <c:pt idx="0">
                  <c:v>45.0</c:v>
                </c:pt>
                <c:pt idx="1">
                  <c:v>34.0</c:v>
                </c:pt>
                <c:pt idx="2">
                  <c:v>32.0</c:v>
                </c:pt>
                <c:pt idx="3">
                  <c:v>70.0</c:v>
                </c:pt>
                <c:pt idx="4">
                  <c:v>40.0</c:v>
                </c:pt>
                <c:pt idx="5">
                  <c:v>56.0</c:v>
                </c:pt>
                <c:pt idx="6">
                  <c:v>13.0</c:v>
                </c:pt>
                <c:pt idx="7">
                  <c:v>63.0</c:v>
                </c:pt>
                <c:pt idx="8">
                  <c:v>21.0</c:v>
                </c:pt>
                <c:pt idx="9">
                  <c:v>50.0</c:v>
                </c:pt>
                <c:pt idx="10">
                  <c:v>35.0</c:v>
                </c:pt>
                <c:pt idx="11">
                  <c:v>18.0</c:v>
                </c:pt>
                <c:pt idx="12">
                  <c:v>22.0</c:v>
                </c:pt>
                <c:pt idx="13">
                  <c:v>17.0</c:v>
                </c:pt>
                <c:pt idx="14">
                  <c:v>43.0</c:v>
                </c:pt>
                <c:pt idx="15">
                  <c:v>18.0</c:v>
                </c:pt>
                <c:pt idx="16">
                  <c:v>28.0</c:v>
                </c:pt>
                <c:pt idx="17">
                  <c:v>32.0</c:v>
                </c:pt>
                <c:pt idx="18">
                  <c:v>22.0</c:v>
                </c:pt>
                <c:pt idx="19">
                  <c:v>32.0</c:v>
                </c:pt>
                <c:pt idx="20">
                  <c:v>42.0</c:v>
                </c:pt>
              </c:numCache>
            </c:numRef>
          </c:val>
          <c:extLst xmlns:c16r2="http://schemas.microsoft.com/office/drawing/2015/06/chart">
            <c:ext xmlns:c16="http://schemas.microsoft.com/office/drawing/2014/chart" uri="{C3380CC4-5D6E-409C-BE32-E72D297353CC}">
              <c16:uniqueId val="{00000000-F103-C346-A43E-E4052F2AECED}"/>
            </c:ext>
          </c:extLst>
        </c:ser>
        <c:ser>
          <c:idx val="1"/>
          <c:order val="1"/>
          <c:tx>
            <c:v>FBF</c:v>
          </c:tx>
          <c:spPr>
            <a:ln>
              <a:solidFill>
                <a:srgbClr val="FF0000"/>
              </a:solidFill>
            </a:ln>
          </c:spPr>
          <c:marker>
            <c:symbol val="none"/>
          </c:marker>
          <c:val>
            <c:numRef>
              <c:f>Sheet1!$E$2:$E$22</c:f>
              <c:numCache>
                <c:formatCode>General</c:formatCode>
                <c:ptCount val="21"/>
                <c:pt idx="0">
                  <c:v>138.0</c:v>
                </c:pt>
                <c:pt idx="1">
                  <c:v>73.0</c:v>
                </c:pt>
                <c:pt idx="2">
                  <c:v>125.0</c:v>
                </c:pt>
                <c:pt idx="3">
                  <c:v>165.0</c:v>
                </c:pt>
                <c:pt idx="4">
                  <c:v>74.0</c:v>
                </c:pt>
                <c:pt idx="5">
                  <c:v>115.0</c:v>
                </c:pt>
                <c:pt idx="6">
                  <c:v>31.0</c:v>
                </c:pt>
                <c:pt idx="7">
                  <c:v>57.0</c:v>
                </c:pt>
                <c:pt idx="8">
                  <c:v>68.0</c:v>
                </c:pt>
                <c:pt idx="9">
                  <c:v>104.0</c:v>
                </c:pt>
                <c:pt idx="10">
                  <c:v>80.0</c:v>
                </c:pt>
                <c:pt idx="11">
                  <c:v>85.0</c:v>
                </c:pt>
                <c:pt idx="12">
                  <c:v>90.0</c:v>
                </c:pt>
                <c:pt idx="13">
                  <c:v>80.0</c:v>
                </c:pt>
                <c:pt idx="14">
                  <c:v>72.0</c:v>
                </c:pt>
                <c:pt idx="15">
                  <c:v>55.0</c:v>
                </c:pt>
                <c:pt idx="16">
                  <c:v>42.0</c:v>
                </c:pt>
                <c:pt idx="17">
                  <c:v>95.0</c:v>
                </c:pt>
                <c:pt idx="18">
                  <c:v>80.0</c:v>
                </c:pt>
                <c:pt idx="19">
                  <c:v>105.0</c:v>
                </c:pt>
                <c:pt idx="20">
                  <c:v>56.0</c:v>
                </c:pt>
              </c:numCache>
            </c:numRef>
          </c:val>
          <c:extLst xmlns:c16r2="http://schemas.microsoft.com/office/drawing/2015/06/chart">
            <c:ext xmlns:c16="http://schemas.microsoft.com/office/drawing/2014/chart" uri="{C3380CC4-5D6E-409C-BE32-E72D297353CC}">
              <c16:uniqueId val="{00000001-F103-C346-A43E-E4052F2AECED}"/>
            </c:ext>
          </c:extLst>
        </c:ser>
        <c:dLbls>
          <c:showLegendKey val="0"/>
          <c:showVal val="0"/>
          <c:showCatName val="0"/>
          <c:showSerName val="0"/>
          <c:showPercent val="0"/>
          <c:showBubbleSize val="0"/>
        </c:dLbls>
        <c:axId val="-2119295544"/>
        <c:axId val="-2119292568"/>
      </c:radarChart>
      <c:catAx>
        <c:axId val="-2119295544"/>
        <c:scaling>
          <c:orientation val="minMax"/>
        </c:scaling>
        <c:delete val="0"/>
        <c:axPos val="b"/>
        <c:majorGridlines/>
        <c:majorTickMark val="out"/>
        <c:minorTickMark val="none"/>
        <c:tickLblPos val="nextTo"/>
        <c:crossAx val="-2119292568"/>
        <c:crosses val="autoZero"/>
        <c:auto val="1"/>
        <c:lblAlgn val="ctr"/>
        <c:lblOffset val="100"/>
        <c:noMultiLvlLbl val="0"/>
      </c:catAx>
      <c:valAx>
        <c:axId val="-2119292568"/>
        <c:scaling>
          <c:orientation val="minMax"/>
        </c:scaling>
        <c:delete val="0"/>
        <c:axPos val="l"/>
        <c:majorGridlines/>
        <c:numFmt formatCode="General" sourceLinked="1"/>
        <c:majorTickMark val="cross"/>
        <c:minorTickMark val="none"/>
        <c:tickLblPos val="nextTo"/>
        <c:crossAx val="-211929554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573313371039888"/>
          <c:y val="0.265527903902523"/>
          <c:w val="0.353916675908469"/>
          <c:h val="0.3923018564285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8"/>
      <c:rotY val="18"/>
      <c:depthPercent val="100"/>
      <c:rAngAx val="0"/>
      <c:perspective val="0"/>
    </c:view3D>
    <c:floor>
      <c:thickness val="0"/>
    </c:floor>
    <c:sideWall>
      <c:thickness val="0"/>
    </c:sideWall>
    <c:backWall>
      <c:thickness val="0"/>
    </c:backWall>
    <c:plotArea>
      <c:layout>
        <c:manualLayout>
          <c:layoutTarget val="inner"/>
          <c:xMode val="edge"/>
          <c:yMode val="edge"/>
          <c:x val="0.0733681102362205"/>
          <c:y val="0.0601851851851852"/>
          <c:w val="0.790330927384077"/>
          <c:h val="0.822469378827647"/>
        </c:manualLayout>
      </c:layout>
      <c:area3DChart>
        <c:grouping val="standard"/>
        <c:varyColors val="0"/>
        <c:ser>
          <c:idx val="1"/>
          <c:order val="0"/>
          <c:tx>
            <c:strRef>
              <c:f>Sheet1!$G$1</c:f>
              <c:strCache>
                <c:ptCount val="1"/>
                <c:pt idx="0">
                  <c:v>L2DD</c:v>
                </c:pt>
              </c:strCache>
            </c:strRef>
          </c:tx>
          <c:val>
            <c:numRef>
              <c:f>Sheet1!$G$2:$G$22</c:f>
              <c:numCache>
                <c:formatCode>General</c:formatCode>
                <c:ptCount val="21"/>
                <c:pt idx="0">
                  <c:v>2.0</c:v>
                </c:pt>
                <c:pt idx="1">
                  <c:v>0.0</c:v>
                </c:pt>
                <c:pt idx="2">
                  <c:v>0.0</c:v>
                </c:pt>
                <c:pt idx="3">
                  <c:v>3.0</c:v>
                </c:pt>
                <c:pt idx="4">
                  <c:v>1.0</c:v>
                </c:pt>
                <c:pt idx="5">
                  <c:v>0.0</c:v>
                </c:pt>
                <c:pt idx="6">
                  <c:v>0.0</c:v>
                </c:pt>
                <c:pt idx="7">
                  <c:v>0.0</c:v>
                </c:pt>
                <c:pt idx="8">
                  <c:v>1.0</c:v>
                </c:pt>
                <c:pt idx="9">
                  <c:v>4.0</c:v>
                </c:pt>
                <c:pt idx="10">
                  <c:v>0.0</c:v>
                </c:pt>
                <c:pt idx="11">
                  <c:v>1.0</c:v>
                </c:pt>
                <c:pt idx="12">
                  <c:v>0.0</c:v>
                </c:pt>
                <c:pt idx="13">
                  <c:v>1.0</c:v>
                </c:pt>
                <c:pt idx="14">
                  <c:v>5.0</c:v>
                </c:pt>
                <c:pt idx="15">
                  <c:v>1.0</c:v>
                </c:pt>
                <c:pt idx="16">
                  <c:v>1.0</c:v>
                </c:pt>
                <c:pt idx="17">
                  <c:v>5.0</c:v>
                </c:pt>
                <c:pt idx="18">
                  <c:v>0.0</c:v>
                </c:pt>
                <c:pt idx="19">
                  <c:v>2.0</c:v>
                </c:pt>
                <c:pt idx="20">
                  <c:v>2.0</c:v>
                </c:pt>
              </c:numCache>
            </c:numRef>
          </c:val>
          <c:extLst xmlns:c16r2="http://schemas.microsoft.com/office/drawing/2015/06/chart">
            <c:ext xmlns:c16="http://schemas.microsoft.com/office/drawing/2014/chart" uri="{C3380CC4-5D6E-409C-BE32-E72D297353CC}">
              <c16:uniqueId val="{00000000-95A4-7C4A-A5CE-8E7F8C02A23E}"/>
            </c:ext>
          </c:extLst>
        </c:ser>
        <c:ser>
          <c:idx val="0"/>
          <c:order val="1"/>
          <c:tx>
            <c:strRef>
              <c:f>Sheet1!$F$1</c:f>
              <c:strCache>
                <c:ptCount val="1"/>
                <c:pt idx="0">
                  <c:v>LFD</c:v>
                </c:pt>
              </c:strCache>
            </c:strRef>
          </c:tx>
          <c:val>
            <c:numRef>
              <c:f>Sheet1!$F$2:$F$22</c:f>
              <c:numCache>
                <c:formatCode>General</c:formatCode>
                <c:ptCount val="21"/>
                <c:pt idx="0">
                  <c:v>1.0</c:v>
                </c:pt>
                <c:pt idx="1">
                  <c:v>0.0</c:v>
                </c:pt>
                <c:pt idx="2">
                  <c:v>2.0</c:v>
                </c:pt>
                <c:pt idx="3">
                  <c:v>6.0</c:v>
                </c:pt>
                <c:pt idx="4">
                  <c:v>2.0</c:v>
                </c:pt>
                <c:pt idx="5">
                  <c:v>0.0</c:v>
                </c:pt>
                <c:pt idx="6">
                  <c:v>0.0</c:v>
                </c:pt>
                <c:pt idx="7">
                  <c:v>0.0</c:v>
                </c:pt>
                <c:pt idx="8">
                  <c:v>1.0</c:v>
                </c:pt>
                <c:pt idx="9">
                  <c:v>16.0</c:v>
                </c:pt>
                <c:pt idx="10">
                  <c:v>5.0</c:v>
                </c:pt>
                <c:pt idx="11">
                  <c:v>1.0</c:v>
                </c:pt>
                <c:pt idx="12">
                  <c:v>1.0</c:v>
                </c:pt>
                <c:pt idx="13">
                  <c:v>2.0</c:v>
                </c:pt>
                <c:pt idx="14">
                  <c:v>10.0</c:v>
                </c:pt>
                <c:pt idx="15">
                  <c:v>2.0</c:v>
                </c:pt>
                <c:pt idx="16">
                  <c:v>2.0</c:v>
                </c:pt>
                <c:pt idx="17">
                  <c:v>8.0</c:v>
                </c:pt>
                <c:pt idx="18">
                  <c:v>1.0</c:v>
                </c:pt>
                <c:pt idx="19">
                  <c:v>5.0</c:v>
                </c:pt>
                <c:pt idx="20">
                  <c:v>4.0</c:v>
                </c:pt>
              </c:numCache>
            </c:numRef>
          </c:val>
          <c:extLst xmlns:c16r2="http://schemas.microsoft.com/office/drawing/2015/06/chart">
            <c:ext xmlns:c16="http://schemas.microsoft.com/office/drawing/2014/chart" uri="{C3380CC4-5D6E-409C-BE32-E72D297353CC}">
              <c16:uniqueId val="{00000001-95A4-7C4A-A5CE-8E7F8C02A23E}"/>
            </c:ext>
          </c:extLst>
        </c:ser>
        <c:dLbls>
          <c:showLegendKey val="0"/>
          <c:showVal val="0"/>
          <c:showCatName val="0"/>
          <c:showSerName val="0"/>
          <c:showPercent val="0"/>
          <c:showBubbleSize val="0"/>
        </c:dLbls>
        <c:dropLines/>
        <c:axId val="-2095458552"/>
        <c:axId val="-2095455576"/>
        <c:axId val="-2095452536"/>
      </c:area3DChart>
      <c:catAx>
        <c:axId val="-2095458552"/>
        <c:scaling>
          <c:orientation val="minMax"/>
        </c:scaling>
        <c:delete val="0"/>
        <c:axPos val="b"/>
        <c:majorTickMark val="out"/>
        <c:minorTickMark val="none"/>
        <c:tickLblPos val="nextTo"/>
        <c:crossAx val="-2095455576"/>
        <c:crosses val="autoZero"/>
        <c:auto val="1"/>
        <c:lblAlgn val="ctr"/>
        <c:lblOffset val="100"/>
        <c:noMultiLvlLbl val="0"/>
      </c:catAx>
      <c:valAx>
        <c:axId val="-2095455576"/>
        <c:scaling>
          <c:orientation val="minMax"/>
        </c:scaling>
        <c:delete val="0"/>
        <c:axPos val="l"/>
        <c:numFmt formatCode="General" sourceLinked="1"/>
        <c:majorTickMark val="out"/>
        <c:minorTickMark val="none"/>
        <c:tickLblPos val="nextTo"/>
        <c:crossAx val="-2095458552"/>
        <c:crosses val="autoZero"/>
        <c:crossBetween val="midCat"/>
      </c:valAx>
      <c:serAx>
        <c:axId val="-2095452536"/>
        <c:scaling>
          <c:orientation val="minMax"/>
        </c:scaling>
        <c:delete val="1"/>
        <c:axPos val="b"/>
        <c:majorTickMark val="out"/>
        <c:minorTickMark val="none"/>
        <c:tickLblPos val="nextTo"/>
        <c:crossAx val="-2095455576"/>
        <c:crosses val="autoZero"/>
      </c:serAx>
    </c:plotArea>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0"/>
      <c:perspective val="0"/>
    </c:view3D>
    <c:floor>
      <c:thickness val="0"/>
    </c:floor>
    <c:sideWall>
      <c:thickness val="0"/>
    </c:sideWall>
    <c:backWall>
      <c:thickness val="0"/>
    </c:backWall>
    <c:plotArea>
      <c:layout>
        <c:manualLayout>
          <c:layoutTarget val="inner"/>
          <c:xMode val="edge"/>
          <c:yMode val="edge"/>
          <c:x val="0.103923665791776"/>
          <c:y val="0.0833333333333333"/>
          <c:w val="0.776908355205599"/>
          <c:h val="0.822469378827647"/>
        </c:manualLayout>
      </c:layout>
      <c:area3DChart>
        <c:grouping val="standard"/>
        <c:varyColors val="0"/>
        <c:ser>
          <c:idx val="1"/>
          <c:order val="0"/>
          <c:tx>
            <c:v>Lesion number FBF</c:v>
          </c:tx>
          <c:val>
            <c:numRef>
              <c:f>Sheet1!$I$2:$I$22</c:f>
              <c:numCache>
                <c:formatCode>General</c:formatCode>
                <c:ptCount val="21"/>
                <c:pt idx="0">
                  <c:v>1.0</c:v>
                </c:pt>
                <c:pt idx="1">
                  <c:v>0.0</c:v>
                </c:pt>
                <c:pt idx="2">
                  <c:v>6.0</c:v>
                </c:pt>
                <c:pt idx="3">
                  <c:v>3.0</c:v>
                </c:pt>
                <c:pt idx="4">
                  <c:v>1.0</c:v>
                </c:pt>
                <c:pt idx="5">
                  <c:v>3.0</c:v>
                </c:pt>
                <c:pt idx="6">
                  <c:v>0.0</c:v>
                </c:pt>
                <c:pt idx="7">
                  <c:v>0.0</c:v>
                </c:pt>
                <c:pt idx="8">
                  <c:v>1.0</c:v>
                </c:pt>
                <c:pt idx="9">
                  <c:v>5.0</c:v>
                </c:pt>
                <c:pt idx="10">
                  <c:v>1.0</c:v>
                </c:pt>
                <c:pt idx="11">
                  <c:v>0.0</c:v>
                </c:pt>
                <c:pt idx="12">
                  <c:v>0.0</c:v>
                </c:pt>
                <c:pt idx="13">
                  <c:v>0.0</c:v>
                </c:pt>
                <c:pt idx="14">
                  <c:v>6.0</c:v>
                </c:pt>
                <c:pt idx="15">
                  <c:v>2.0</c:v>
                </c:pt>
                <c:pt idx="16">
                  <c:v>1.0</c:v>
                </c:pt>
                <c:pt idx="17">
                  <c:v>7.0</c:v>
                </c:pt>
                <c:pt idx="18">
                  <c:v>0.0</c:v>
                </c:pt>
                <c:pt idx="19">
                  <c:v>8.0</c:v>
                </c:pt>
                <c:pt idx="20">
                  <c:v>3.0</c:v>
                </c:pt>
              </c:numCache>
            </c:numRef>
          </c:val>
          <c:extLst xmlns:c16r2="http://schemas.microsoft.com/office/drawing/2015/06/chart">
            <c:ext xmlns:c16="http://schemas.microsoft.com/office/drawing/2014/chart" uri="{C3380CC4-5D6E-409C-BE32-E72D297353CC}">
              <c16:uniqueId val="{00000000-F3BE-A845-826C-E73CF95E6A19}"/>
            </c:ext>
          </c:extLst>
        </c:ser>
        <c:ser>
          <c:idx val="0"/>
          <c:order val="1"/>
          <c:tx>
            <c:v>Lesion number FUSION</c:v>
          </c:tx>
          <c:val>
            <c:numRef>
              <c:f>Sheet1!$H$2:$H$22</c:f>
              <c:numCache>
                <c:formatCode>General</c:formatCode>
                <c:ptCount val="21"/>
                <c:pt idx="0">
                  <c:v>1.0</c:v>
                </c:pt>
                <c:pt idx="1">
                  <c:v>0.0</c:v>
                </c:pt>
                <c:pt idx="2">
                  <c:v>8.0</c:v>
                </c:pt>
                <c:pt idx="3">
                  <c:v>5.0</c:v>
                </c:pt>
                <c:pt idx="4">
                  <c:v>6.0</c:v>
                </c:pt>
                <c:pt idx="5">
                  <c:v>5.0</c:v>
                </c:pt>
                <c:pt idx="6">
                  <c:v>0.0</c:v>
                </c:pt>
                <c:pt idx="7">
                  <c:v>0.0</c:v>
                </c:pt>
                <c:pt idx="8">
                  <c:v>2.0</c:v>
                </c:pt>
                <c:pt idx="9">
                  <c:v>28.0</c:v>
                </c:pt>
                <c:pt idx="10">
                  <c:v>7.0</c:v>
                </c:pt>
                <c:pt idx="11">
                  <c:v>1.0</c:v>
                </c:pt>
                <c:pt idx="12">
                  <c:v>0.0</c:v>
                </c:pt>
                <c:pt idx="13">
                  <c:v>3.0</c:v>
                </c:pt>
                <c:pt idx="14">
                  <c:v>18.0</c:v>
                </c:pt>
                <c:pt idx="15">
                  <c:v>2.0</c:v>
                </c:pt>
                <c:pt idx="16">
                  <c:v>2.0</c:v>
                </c:pt>
                <c:pt idx="17">
                  <c:v>8.0</c:v>
                </c:pt>
                <c:pt idx="18">
                  <c:v>0.0</c:v>
                </c:pt>
                <c:pt idx="19">
                  <c:v>12.0</c:v>
                </c:pt>
                <c:pt idx="20">
                  <c:v>4.0</c:v>
                </c:pt>
              </c:numCache>
            </c:numRef>
          </c:val>
          <c:extLst xmlns:c16r2="http://schemas.microsoft.com/office/drawing/2015/06/chart">
            <c:ext xmlns:c16="http://schemas.microsoft.com/office/drawing/2014/chart" uri="{C3380CC4-5D6E-409C-BE32-E72D297353CC}">
              <c16:uniqueId val="{00000001-F3BE-A845-826C-E73CF95E6A19}"/>
            </c:ext>
          </c:extLst>
        </c:ser>
        <c:dLbls>
          <c:showLegendKey val="0"/>
          <c:showVal val="0"/>
          <c:showCatName val="0"/>
          <c:showSerName val="0"/>
          <c:showPercent val="0"/>
          <c:showBubbleSize val="0"/>
        </c:dLbls>
        <c:dropLines/>
        <c:axId val="-2095426392"/>
        <c:axId val="-2095423416"/>
        <c:axId val="-2095420376"/>
      </c:area3DChart>
      <c:catAx>
        <c:axId val="-2095426392"/>
        <c:scaling>
          <c:orientation val="minMax"/>
        </c:scaling>
        <c:delete val="0"/>
        <c:axPos val="b"/>
        <c:majorTickMark val="out"/>
        <c:minorTickMark val="none"/>
        <c:tickLblPos val="nextTo"/>
        <c:crossAx val="-2095423416"/>
        <c:crosses val="autoZero"/>
        <c:auto val="1"/>
        <c:lblAlgn val="ctr"/>
        <c:lblOffset val="100"/>
        <c:noMultiLvlLbl val="0"/>
      </c:catAx>
      <c:valAx>
        <c:axId val="-2095423416"/>
        <c:scaling>
          <c:orientation val="minMax"/>
        </c:scaling>
        <c:delete val="0"/>
        <c:axPos val="l"/>
        <c:numFmt formatCode="General" sourceLinked="1"/>
        <c:majorTickMark val="out"/>
        <c:minorTickMark val="none"/>
        <c:tickLblPos val="nextTo"/>
        <c:crossAx val="-2095426392"/>
        <c:crosses val="autoZero"/>
        <c:crossBetween val="midCat"/>
      </c:valAx>
      <c:serAx>
        <c:axId val="-2095420376"/>
        <c:scaling>
          <c:orientation val="minMax"/>
        </c:scaling>
        <c:delete val="1"/>
        <c:axPos val="b"/>
        <c:majorTickMark val="out"/>
        <c:minorTickMark val="none"/>
        <c:tickLblPos val="nextTo"/>
        <c:crossAx val="-2095423416"/>
        <c:crosses val="autoZero"/>
      </c:serAx>
      <c:spPr>
        <a:noFill/>
        <a:ln w="25400">
          <a:noFill/>
        </a:ln>
      </c:spPr>
    </c:plotArea>
    <c:legend>
      <c:legendPos val="r"/>
      <c:layout>
        <c:manualLayout>
          <c:xMode val="edge"/>
          <c:yMode val="edge"/>
          <c:x val="0.0"/>
          <c:y val="0.805171697287839"/>
          <c:w val="0.313422572178478"/>
          <c:h val="0.185952901720618"/>
        </c:manualLayout>
      </c:layout>
      <c:overlay val="0"/>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573313371039888"/>
          <c:y val="0.265527903902523"/>
          <c:w val="0.353916675908469"/>
          <c:h val="0.39230185642853"/>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656AE6-D131-4182-8B4B-D8C160C8C95C}" type="datetimeFigureOut">
              <a:rPr lang="en-US" smtClean="0"/>
              <a:t>29/04/17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C58D59-23CE-466F-916B-9437441DB45B}" type="slidenum">
              <a:rPr lang="en-US" smtClean="0"/>
              <a:t>‹#›</a:t>
            </a:fld>
            <a:endParaRPr lang="en-US"/>
          </a:p>
        </p:txBody>
      </p:sp>
    </p:spTree>
    <p:extLst>
      <p:ext uri="{BB962C8B-B14F-4D97-AF65-F5344CB8AC3E}">
        <p14:creationId xmlns:p14="http://schemas.microsoft.com/office/powerpoint/2010/main" val="29603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baseline="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29/04/17 23:55</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fr-FR"/>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fr-FR"/>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fr-FR"/>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fr-FR"/>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fr-FR"/>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i="1" kern="1200" spc="-770" baseline="0" dirty="0" smtClean="0">
                <a:ln w="11430"/>
                <a:gradFill>
                  <a:gsLst>
                    <a:gs pos="0">
                      <a:schemeClr val="accent2"/>
                    </a:gs>
                    <a:gs pos="37000">
                      <a:schemeClr val="tx1"/>
                    </a:gs>
                    <a:gs pos="71000">
                      <a:schemeClr val="accent2"/>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a:t>click to…</a:t>
            </a:r>
          </a:p>
        </p:txBody>
      </p:sp>
      <p:pic>
        <p:nvPicPr>
          <p:cNvPr id="5" name="Picture 4" descr="footer_graphic.png"/>
          <p:cNvPicPr>
            <a:picLocks noChangeAspect="1"/>
          </p:cNvPicPr>
          <p:nvPr userDrawn="1"/>
        </p:nvPicPr>
        <p:blipFill>
          <a:blip r:embed="rId2"/>
          <a:stretch>
            <a:fillRect/>
          </a:stretch>
        </p:blipFill>
        <p:spPr>
          <a:xfrm>
            <a:off x="0" y="5437414"/>
            <a:ext cx="9144000" cy="1420586"/>
          </a:xfrm>
          <a:prstGeom prst="rect">
            <a:avLst/>
          </a:prstGeom>
        </p:spPr>
      </p:pic>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fr-FR"/>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i="1" kern="1200" spc="-770" baseline="0" dirty="0" smtClean="0">
                <a:ln w="11430"/>
                <a:gradFill>
                  <a:gsLst>
                    <a:gs pos="0">
                      <a:schemeClr val="accent2"/>
                    </a:gs>
                    <a:gs pos="37000">
                      <a:schemeClr val="tx1"/>
                    </a:gs>
                    <a:gs pos="71000">
                      <a:schemeClr val="accent2"/>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a:t>click to…</a:t>
            </a:r>
          </a:p>
        </p:txBody>
      </p:sp>
      <p:pic>
        <p:nvPicPr>
          <p:cNvPr id="5" name="Picture 4" descr="footer_graphic.png"/>
          <p:cNvPicPr>
            <a:picLocks noChangeAspect="1"/>
          </p:cNvPicPr>
          <p:nvPr userDrawn="1"/>
        </p:nvPicPr>
        <p:blipFill>
          <a:blip r:embed="rId2"/>
          <a:stretch>
            <a:fillRect/>
          </a:stretch>
        </p:blipFill>
        <p:spPr>
          <a:xfrm>
            <a:off x="0" y="5437414"/>
            <a:ext cx="9144000" cy="1420586"/>
          </a:xfrm>
          <a:prstGeom prst="rect">
            <a:avLst/>
          </a:prstGeom>
        </p:spPr>
      </p:pic>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fr-FR"/>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screen">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png"/><Relationship Id="rId13" Type="http://schemas.openxmlformats.org/officeDocument/2006/relationships/hyperlink" Target="mailto:cantin.nrx@gmail.com" TargetMode="External"/><Relationship Id="rId14" Type="http://schemas.openxmlformats.org/officeDocument/2006/relationships/image" Target="../media/image14.png"/><Relationship Id="rId15" Type="http://schemas.openxmlformats.org/officeDocument/2006/relationships/image" Target="../media/image15.png"/><Relationship Id="rId16"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0"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16.png"/><Relationship Id="rId5" Type="http://schemas.openxmlformats.org/officeDocument/2006/relationships/chart" Target="../charts/chart4.xml"/><Relationship Id="rId6" Type="http://schemas.openxmlformats.org/officeDocument/2006/relationships/chart" Target="../charts/chart5.xm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16.png"/><Relationship Id="rId5" Type="http://schemas.openxmlformats.org/officeDocument/2006/relationships/chart" Target="../charts/chart7.xml"/><Relationship Id="rId6" Type="http://schemas.openxmlformats.org/officeDocument/2006/relationships/chart" Target="../charts/chart8.xml"/><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image" Target="../media/image16.png"/><Relationship Id="rId5" Type="http://schemas.openxmlformats.org/officeDocument/2006/relationships/chart" Target="../charts/chart10.xml"/><Relationship Id="rId6" Type="http://schemas.openxmlformats.org/officeDocument/2006/relationships/chart" Target="../charts/chart11.xm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5"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8"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2274416"/>
            <a:ext cx="9144000" cy="129540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p:nvPr>
        </p:nvSpPr>
        <p:spPr>
          <a:xfrm>
            <a:off x="0" y="2409988"/>
            <a:ext cx="9144000" cy="1253754"/>
          </a:xfrm>
        </p:spPr>
        <p:txBody>
          <a:bodyPr/>
          <a:lstStyle/>
          <a:p>
            <a:pPr algn="ctr"/>
            <a:r>
              <a:rPr lang="en-US" sz="4000" i="1" dirty="0"/>
              <a:t>O-505 - FLAIR Fusion in Multiple Sclerosis follow up : an unavoidable tool in Private Practice</a:t>
            </a:r>
          </a:p>
        </p:txBody>
      </p:sp>
      <p:sp>
        <p:nvSpPr>
          <p:cNvPr id="6" name="Rectangle 5"/>
          <p:cNvSpPr/>
          <p:nvPr/>
        </p:nvSpPr>
        <p:spPr bwMode="auto">
          <a:xfrm>
            <a:off x="3276600" y="4876800"/>
            <a:ext cx="5638800" cy="121920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1981200" y="5365208"/>
            <a:ext cx="6489290" cy="261923"/>
          </a:xfrm>
          <a:prstGeom prst="rect">
            <a:avLst/>
          </a:prstGeom>
          <a:noFill/>
        </p:spPr>
        <p:txBody>
          <a:bodyPr wrap="square" rtlCol="0">
            <a:spAutoFit/>
          </a:bodyPr>
          <a:lstStyle/>
          <a:p>
            <a:endParaRPr lang="en-US" dirty="0"/>
          </a:p>
        </p:txBody>
      </p:sp>
      <p:sp>
        <p:nvSpPr>
          <p:cNvPr id="10" name="Espace réservé du texte 3"/>
          <p:cNvSpPr txBox="1">
            <a:spLocks/>
          </p:cNvSpPr>
          <p:nvPr/>
        </p:nvSpPr>
        <p:spPr>
          <a:xfrm>
            <a:off x="609600" y="3581400"/>
            <a:ext cx="8686800" cy="533400"/>
          </a:xfrm>
          <a:prstGeom prst="rect">
            <a:avLst/>
          </a:prstGeom>
          <a:effectLst/>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tabLst>
                <a:tab pos="2598738" algn="l"/>
              </a:tabLst>
            </a:pPr>
            <a:r>
              <a:rPr lang="fr-FR" sz="1600" i="1" dirty="0">
                <a:effectLst/>
              </a:rPr>
              <a:t>E </a:t>
            </a:r>
            <a:r>
              <a:rPr lang="fr-FR" sz="1600" i="1" dirty="0" err="1">
                <a:effectLst/>
              </a:rPr>
              <a:t>Lamain</a:t>
            </a:r>
            <a:r>
              <a:rPr lang="fr-FR" sz="1600" i="1" dirty="0">
                <a:effectLst/>
              </a:rPr>
              <a:t>, O Casez, M Vaillant, V </a:t>
            </a:r>
            <a:r>
              <a:rPr lang="fr-FR" sz="1600" i="1" dirty="0" err="1">
                <a:effectLst/>
              </a:rPr>
              <a:t>Lefournier</a:t>
            </a:r>
            <a:r>
              <a:rPr lang="fr-FR" sz="1600" i="1" dirty="0">
                <a:effectLst/>
              </a:rPr>
              <a:t>, P </a:t>
            </a:r>
            <a:r>
              <a:rPr lang="fr-FR" sz="1600" i="1" dirty="0" err="1">
                <a:effectLst/>
              </a:rPr>
              <a:t>Tourret</a:t>
            </a:r>
            <a:r>
              <a:rPr lang="fr-FR" sz="1600" i="1" dirty="0">
                <a:effectLst/>
              </a:rPr>
              <a:t>, M </a:t>
            </a:r>
            <a:r>
              <a:rPr lang="fr-FR" sz="1600" i="1" dirty="0" err="1">
                <a:effectLst/>
              </a:rPr>
              <a:t>Bakir</a:t>
            </a:r>
            <a:r>
              <a:rPr lang="fr-FR" sz="1600" i="1" dirty="0">
                <a:effectLst/>
              </a:rPr>
              <a:t>, P </a:t>
            </a:r>
            <a:r>
              <a:rPr lang="fr-FR" sz="1600" i="1" dirty="0"/>
              <a:t>Roux, J </a:t>
            </a:r>
            <a:r>
              <a:rPr lang="fr-FR" sz="1600" i="1" dirty="0" err="1"/>
              <a:t>Savatovsky</a:t>
            </a:r>
            <a:r>
              <a:rPr lang="fr-FR" sz="1600" i="1" dirty="0"/>
              <a:t>, S Cantin</a:t>
            </a:r>
          </a:p>
          <a:p>
            <a:pPr marL="0" indent="0">
              <a:spcBef>
                <a:spcPct val="0"/>
              </a:spcBef>
              <a:buNone/>
              <a:tabLst>
                <a:tab pos="2598738" algn="l"/>
              </a:tabLst>
            </a:pPr>
            <a:endParaRPr lang="fr-FR" sz="2000" b="1" i="1" dirty="0">
              <a:solidFill>
                <a:srgbClr val="144666"/>
              </a:solidFill>
              <a:effectLst/>
            </a:endParaRPr>
          </a:p>
        </p:txBody>
      </p:sp>
      <p:grpSp>
        <p:nvGrpSpPr>
          <p:cNvPr id="16" name="Group 15"/>
          <p:cNvGrpSpPr>
            <a:grpSpLocks noChangeAspect="1"/>
          </p:cNvGrpSpPr>
          <p:nvPr/>
        </p:nvGrpSpPr>
        <p:grpSpPr>
          <a:xfrm>
            <a:off x="565150" y="283194"/>
            <a:ext cx="1295400" cy="1308640"/>
            <a:chOff x="1339512" y="1720512"/>
            <a:chExt cx="4708365" cy="4756488"/>
          </a:xfrm>
        </p:grpSpPr>
        <p:pic>
          <p:nvPicPr>
            <p:cNvPr id="11" name="Picture 10" descr="ref_gcm.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97789" y="2072106"/>
              <a:ext cx="3983791" cy="4023894"/>
            </a:xfrm>
            <a:prstGeom prst="rect">
              <a:avLst/>
            </a:prstGeom>
          </p:spPr>
        </p:pic>
        <p:pic>
          <p:nvPicPr>
            <p:cNvPr id="12" name="Picture 11" descr="ref_gcm.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08928" y="1720512"/>
              <a:ext cx="2138949" cy="2142958"/>
            </a:xfrm>
            <a:prstGeom prst="rect">
              <a:avLst/>
            </a:prstGeom>
          </p:spPr>
        </p:pic>
        <p:pic>
          <p:nvPicPr>
            <p:cNvPr id="13" name="Picture 12" descr="ref_gcm.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63579" y="4318000"/>
              <a:ext cx="2141621" cy="2159000"/>
            </a:xfrm>
            <a:prstGeom prst="rect">
              <a:avLst/>
            </a:prstGeom>
          </p:spPr>
        </p:pic>
        <p:pic>
          <p:nvPicPr>
            <p:cNvPr id="14" name="Picture 13" descr="ref_gcm.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339512" y="1721856"/>
              <a:ext cx="2141621" cy="2164347"/>
            </a:xfrm>
            <a:prstGeom prst="rect">
              <a:avLst/>
            </a:prstGeom>
          </p:spPr>
        </p:pic>
        <p:pic>
          <p:nvPicPr>
            <p:cNvPr id="15" name="Picture 14" descr="ref_gcm.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903579" y="4277896"/>
              <a:ext cx="2138949" cy="2157002"/>
            </a:xfrm>
            <a:prstGeom prst="rect">
              <a:avLst/>
            </a:prstGeom>
          </p:spPr>
        </p:pic>
      </p:grpSp>
      <p:grpSp>
        <p:nvGrpSpPr>
          <p:cNvPr id="19" name="Group 18"/>
          <p:cNvGrpSpPr/>
          <p:nvPr/>
        </p:nvGrpSpPr>
        <p:grpSpPr>
          <a:xfrm>
            <a:off x="6858000" y="76200"/>
            <a:ext cx="1828800" cy="1981200"/>
            <a:chOff x="609600" y="2209800"/>
            <a:chExt cx="2209800" cy="2472214"/>
          </a:xfrm>
        </p:grpSpPr>
        <p:sp>
          <p:nvSpPr>
            <p:cNvPr id="18" name="Oval 17"/>
            <p:cNvSpPr/>
            <p:nvPr/>
          </p:nvSpPr>
          <p:spPr bwMode="auto">
            <a:xfrm>
              <a:off x="609600" y="2209800"/>
              <a:ext cx="2209800" cy="2209800"/>
            </a:xfrm>
            <a:prstGeom prst="ellipse">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4" descr="ASNR2017-logo-lg.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 y="2209800"/>
              <a:ext cx="2209800" cy="2472214"/>
            </a:xfrm>
            <a:prstGeom prst="rect">
              <a:avLst/>
            </a:prstGeom>
          </p:spPr>
        </p:pic>
      </p:grpSp>
      <p:pic>
        <p:nvPicPr>
          <p:cNvPr id="17" name="Picture 16" descr="parking-fondation-ophtalmologique-rothschild.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48200" y="304800"/>
            <a:ext cx="1524000" cy="1310640"/>
          </a:xfrm>
          <a:prstGeom prst="rect">
            <a:avLst/>
          </a:prstGeom>
        </p:spPr>
      </p:pic>
      <p:pic>
        <p:nvPicPr>
          <p:cNvPr id="20" name="Picture 19" descr="logoa_chu_300dpi.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2200" y="152400"/>
            <a:ext cx="1752600" cy="1643063"/>
          </a:xfrm>
          <a:prstGeom prst="rect">
            <a:avLst/>
          </a:prstGeom>
        </p:spPr>
      </p:pic>
      <p:sp>
        <p:nvSpPr>
          <p:cNvPr id="21" name="TextBox 20"/>
          <p:cNvSpPr txBox="1"/>
          <p:nvPr/>
        </p:nvSpPr>
        <p:spPr>
          <a:xfrm>
            <a:off x="381000" y="1600200"/>
            <a:ext cx="1663700" cy="415498"/>
          </a:xfrm>
          <a:prstGeom prst="rect">
            <a:avLst/>
          </a:prstGeom>
          <a:noFill/>
        </p:spPr>
        <p:txBody>
          <a:bodyPr wrap="square" rtlCol="0">
            <a:spAutoFit/>
          </a:bodyPr>
          <a:lstStyle/>
          <a:p>
            <a:pPr algn="ctr"/>
            <a:r>
              <a:rPr lang="fr-FR" sz="1050" dirty="0">
                <a:solidFill>
                  <a:srgbClr val="286AAE"/>
                </a:solidFill>
                <a:latin typeface="Arial"/>
                <a:cs typeface="Arial"/>
              </a:rPr>
              <a:t>CLINIQUE DU MAIL</a:t>
            </a:r>
          </a:p>
          <a:p>
            <a:pPr algn="ctr"/>
            <a:r>
              <a:rPr lang="fr-FR" sz="1050" dirty="0">
                <a:solidFill>
                  <a:srgbClr val="286AAE"/>
                </a:solidFill>
                <a:latin typeface="Arial"/>
                <a:cs typeface="Arial"/>
              </a:rPr>
              <a:t>GRENOBLE, FRANCE</a:t>
            </a:r>
          </a:p>
        </p:txBody>
      </p:sp>
      <p:sp>
        <p:nvSpPr>
          <p:cNvPr id="23" name="Espace réservé du texte 3"/>
          <p:cNvSpPr txBox="1">
            <a:spLocks/>
          </p:cNvSpPr>
          <p:nvPr/>
        </p:nvSpPr>
        <p:spPr>
          <a:xfrm>
            <a:off x="3617018" y="4808966"/>
            <a:ext cx="8001000" cy="1165656"/>
          </a:xfrm>
          <a:prstGeom prst="rect">
            <a:avLst/>
          </a:prstGeom>
          <a:effectLst/>
        </p:spPr>
        <p:txBody>
          <a:bodyPr>
            <a:normAutofit lnSpcReduction="1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tabLst>
                <a:tab pos="2598738" algn="l"/>
              </a:tabLst>
            </a:pPr>
            <a:endParaRPr lang="fr-FR" sz="2000" b="1" i="1" dirty="0">
              <a:solidFill>
                <a:srgbClr val="144666"/>
              </a:solidFill>
              <a:effectLst/>
            </a:endParaRPr>
          </a:p>
          <a:p>
            <a:pPr marL="0" indent="0">
              <a:spcBef>
                <a:spcPct val="0"/>
              </a:spcBef>
              <a:buNone/>
              <a:tabLst>
                <a:tab pos="2598738" algn="l"/>
              </a:tabLst>
            </a:pPr>
            <a:r>
              <a:rPr lang="fr-FR" sz="2000" b="1" i="1" dirty="0">
                <a:solidFill>
                  <a:srgbClr val="144666"/>
                </a:solidFill>
                <a:effectLst/>
              </a:rPr>
              <a:t>Dr CANTIN Stéphane </a:t>
            </a:r>
            <a:endParaRPr lang="fr-FR" sz="2000" i="1" dirty="0">
              <a:solidFill>
                <a:srgbClr val="144666"/>
              </a:solidFill>
              <a:effectLst/>
            </a:endParaRPr>
          </a:p>
          <a:p>
            <a:pPr marL="0" indent="0">
              <a:spcBef>
                <a:spcPct val="0"/>
              </a:spcBef>
              <a:buNone/>
              <a:tabLst>
                <a:tab pos="2598738" algn="l"/>
              </a:tabLst>
            </a:pPr>
            <a:r>
              <a:rPr lang="fr-FR" sz="2000" i="1" dirty="0">
                <a:effectLst/>
              </a:rPr>
              <a:t>Groupe C</a:t>
            </a:r>
            <a:r>
              <a:rPr lang="en-US" sz="2000" i="1" dirty="0">
                <a:effectLst/>
              </a:rPr>
              <a:t>l</a:t>
            </a:r>
            <a:r>
              <a:rPr lang="fr-FR" sz="2000" i="1" dirty="0">
                <a:effectLst/>
              </a:rPr>
              <a:t>inique du Mail </a:t>
            </a:r>
            <a:r>
              <a:rPr lang="en-US" sz="2000" i="1" dirty="0"/>
              <a:t>–</a:t>
            </a:r>
            <a:r>
              <a:rPr lang="fr-FR" sz="2000" i="1" dirty="0"/>
              <a:t> Grenoble </a:t>
            </a:r>
            <a:r>
              <a:rPr lang="en-US" sz="2000" i="1" dirty="0"/>
              <a:t>–</a:t>
            </a:r>
            <a:r>
              <a:rPr lang="fr-FR" sz="2000" i="1" dirty="0"/>
              <a:t> FRANCE</a:t>
            </a:r>
            <a:r>
              <a:rPr lang="fr-FR" sz="2000" i="1" dirty="0">
                <a:effectLst/>
              </a:rPr>
              <a:t> </a:t>
            </a:r>
            <a:endParaRPr lang="fr-FR" sz="2000" i="1" dirty="0">
              <a:solidFill>
                <a:srgbClr val="7F7F7F"/>
              </a:solidFill>
              <a:effectLst/>
            </a:endParaRPr>
          </a:p>
          <a:p>
            <a:pPr marL="0" indent="0">
              <a:spcBef>
                <a:spcPct val="0"/>
              </a:spcBef>
              <a:buNone/>
              <a:tabLst>
                <a:tab pos="2598738" algn="l"/>
              </a:tabLst>
            </a:pPr>
            <a:r>
              <a:rPr lang="en-US" sz="2000" i="1" dirty="0">
                <a:solidFill>
                  <a:srgbClr val="E3C36D"/>
                </a:solidFill>
                <a:hlinkClick r:id="rId13"/>
              </a:rPr>
              <a:t>s</a:t>
            </a:r>
            <a:r>
              <a:rPr lang="en-US" sz="2000" i="1" dirty="0">
                <a:solidFill>
                  <a:srgbClr val="E3C36D"/>
                </a:solidFill>
                <a:effectLst/>
                <a:hlinkClick r:id="rId13"/>
              </a:rPr>
              <a:t>tephane.cantin</a:t>
            </a:r>
            <a:r>
              <a:rPr lang="fr-FR" sz="2000" i="1" dirty="0">
                <a:solidFill>
                  <a:srgbClr val="E3C36D"/>
                </a:solidFill>
                <a:effectLst/>
                <a:hlinkClick r:id="rId13"/>
              </a:rPr>
              <a:t>@groupe-du-mail.com</a:t>
            </a:r>
            <a:r>
              <a:rPr lang="fr-FR" sz="2000" i="1" dirty="0">
                <a:solidFill>
                  <a:srgbClr val="E3C36D"/>
                </a:solidFill>
                <a:effectLst/>
              </a:rPr>
              <a:t> </a:t>
            </a:r>
          </a:p>
        </p:txBody>
      </p:sp>
      <p:pic>
        <p:nvPicPr>
          <p:cNvPr id="4" name="Picture 3"/>
          <p:cNvPicPr>
            <a:picLocks noChangeAspect="1"/>
          </p:cNvPicPr>
          <p:nvPr/>
        </p:nvPicPr>
        <p:blipFill>
          <a:blip r:embed="rId14"/>
          <a:stretch>
            <a:fillRect/>
          </a:stretch>
        </p:blipFill>
        <p:spPr>
          <a:xfrm>
            <a:off x="8497479" y="5357824"/>
            <a:ext cx="342900" cy="228600"/>
          </a:xfrm>
          <a:prstGeom prst="rect">
            <a:avLst/>
          </a:prstGeom>
        </p:spPr>
      </p:pic>
      <p:pic>
        <p:nvPicPr>
          <p:cNvPr id="24" name="Picture 23" descr="Macintosh HD:Applications:TMRHE.app:Contents:Resources:entity:tmrhe:temp:dd334.jpg"/>
          <p:cNvPicPr/>
          <p:nvPr/>
        </p:nvPicPr>
        <p:blipFill rotWithShape="1">
          <a:blip r:embed="rId15">
            <a:extLst>
              <a:ext uri="{BEBA8EAE-BF5A-486C-A8C5-ECC9F3942E4B}">
                <a14:imgProps xmlns:a14="http://schemas.microsoft.com/office/drawing/2010/main">
                  <a14:imgLayer r:embed="rId16">
                    <a14:imgEffect>
                      <a14:backgroundRemoval t="19677" b="89623" l="32351" r="63965"/>
                    </a14:imgEffect>
                  </a14:imgLayer>
                </a14:imgProps>
              </a:ext>
              <a:ext uri="{28A0092B-C50C-407E-A947-70E740481C1C}">
                <a14:useLocalDpi xmlns:a14="http://schemas.microsoft.com/office/drawing/2010/main" val="0"/>
              </a:ext>
            </a:extLst>
          </a:blip>
          <a:srcRect l="35923" t="16021" r="35125" b="6085"/>
          <a:stretch/>
        </p:blipFill>
        <p:spPr bwMode="auto">
          <a:xfrm>
            <a:off x="381000" y="3886200"/>
            <a:ext cx="2344478" cy="3124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14400" y="152400"/>
            <a:ext cx="7391400" cy="91440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6"/>
          <p:cNvSpPr>
            <a:spLocks noGrp="1"/>
          </p:cNvSpPr>
          <p:nvPr>
            <p:ph type="ctrTitle"/>
          </p:nvPr>
        </p:nvSpPr>
        <p:spPr>
          <a:xfrm>
            <a:off x="838200" y="228600"/>
            <a:ext cx="7651750" cy="914400"/>
          </a:xfrm>
        </p:spPr>
        <p:txBody>
          <a:bodyPr/>
          <a:lstStyle/>
          <a:p>
            <a:pPr algn="ctr"/>
            <a:r>
              <a:rPr lang="en-US" i="1" dirty="0"/>
              <a:t>Materials and Methods</a:t>
            </a:r>
          </a:p>
        </p:txBody>
      </p:sp>
      <p:sp>
        <p:nvSpPr>
          <p:cNvPr id="8" name="Chevron 7">
            <a:hlinkClick r:id="" action="ppaction://hlinkshowjump?jump=nextslide"/>
          </p:cNvPr>
          <p:cNvSpPr/>
          <p:nvPr/>
        </p:nvSpPr>
        <p:spPr bwMode="auto">
          <a:xfrm>
            <a:off x="8382000"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Chevron 8">
            <a:hlinkClick r:id="" action="ppaction://hlinkshowjump?jump=firstslide"/>
          </p:cNvPr>
          <p:cNvSpPr/>
          <p:nvPr/>
        </p:nvSpPr>
        <p:spPr bwMode="auto">
          <a:xfrm flipH="1">
            <a:off x="152400"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5" name="Chart 4"/>
          <p:cNvGraphicFramePr/>
          <p:nvPr>
            <p:extLst>
              <p:ext uri="{D42A27DB-BD31-4B8C-83A1-F6EECF244321}">
                <p14:modId xmlns:p14="http://schemas.microsoft.com/office/powerpoint/2010/main" val="2870854536"/>
              </p:ext>
            </p:extLst>
          </p:nvPr>
        </p:nvGraphicFramePr>
        <p:xfrm>
          <a:off x="4114800" y="1676400"/>
          <a:ext cx="50292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457200" y="1143000"/>
            <a:ext cx="6934200" cy="4893647"/>
          </a:xfrm>
          <a:prstGeom prst="rect">
            <a:avLst/>
          </a:prstGeom>
          <a:noFill/>
        </p:spPr>
        <p:txBody>
          <a:bodyPr wrap="square" rtlCol="0">
            <a:spAutoFit/>
          </a:bodyPr>
          <a:lstStyle/>
          <a:p>
            <a:pPr>
              <a:buSzPct val="100000"/>
            </a:pPr>
            <a:endParaRPr lang="en-US" sz="2400" i="1" dirty="0"/>
          </a:p>
          <a:p>
            <a:pPr marL="342900" indent="-342900">
              <a:buSzPct val="100000"/>
              <a:buBlip>
                <a:blip r:embed="rId4"/>
              </a:buBlip>
            </a:pPr>
            <a:r>
              <a:rPr lang="en-US" sz="2400" i="1" dirty="0"/>
              <a:t>Retrospective blinded study</a:t>
            </a:r>
            <a:endParaRPr lang="fr-FR" sz="2400" i="1" dirty="0"/>
          </a:p>
          <a:p>
            <a:pPr marL="342900" indent="-342900">
              <a:buSzPct val="100000"/>
              <a:buBlip>
                <a:blip r:embed="rId4"/>
              </a:buBlip>
            </a:pPr>
            <a:endParaRPr lang="en-US" sz="2400" i="1" dirty="0"/>
          </a:p>
          <a:p>
            <a:pPr marL="342900" indent="-342900">
              <a:buSzPct val="100000"/>
              <a:buBlip>
                <a:blip r:embed="rId4"/>
              </a:buBlip>
            </a:pPr>
            <a:r>
              <a:rPr lang="en-US" sz="2400" i="1" dirty="0"/>
              <a:t>21 patients</a:t>
            </a:r>
            <a:endParaRPr lang="fr-FR" sz="2400" i="1" dirty="0"/>
          </a:p>
          <a:p>
            <a:pPr marL="342900" indent="-342900">
              <a:buSzPct val="100000"/>
              <a:buBlip>
                <a:blip r:embed="rId4"/>
              </a:buBlip>
            </a:pPr>
            <a:endParaRPr lang="en-US" sz="2400" i="1" dirty="0"/>
          </a:p>
          <a:p>
            <a:pPr marL="342900" indent="-342900">
              <a:buSzPct val="100000"/>
              <a:buBlip>
                <a:blip r:embed="rId4"/>
              </a:buBlip>
            </a:pPr>
            <a:r>
              <a:rPr lang="en-US" sz="2400" i="1" dirty="0"/>
              <a:t>2 readers : 1 </a:t>
            </a:r>
            <a:r>
              <a:rPr lang="en-US" sz="2400" i="1" dirty="0" err="1"/>
              <a:t>neuroradiologist</a:t>
            </a:r>
            <a:r>
              <a:rPr lang="en-US" sz="2400" i="1" dirty="0"/>
              <a:t>, 1 radiology technician </a:t>
            </a:r>
          </a:p>
          <a:p>
            <a:pPr marL="342900" indent="-342900">
              <a:buSzPct val="100000"/>
              <a:buBlip>
                <a:blip r:embed="rId4"/>
              </a:buBlip>
            </a:pPr>
            <a:endParaRPr lang="en-US" sz="2400" i="1" dirty="0"/>
          </a:p>
          <a:p>
            <a:pPr marL="800100" lvl="1" indent="-342900">
              <a:buSzPct val="100000"/>
              <a:buBlip>
                <a:blip r:embed="rId4"/>
              </a:buBlip>
            </a:pPr>
            <a:r>
              <a:rPr lang="en-US" sz="2400" i="1" dirty="0"/>
              <a:t>Number of new MS lesions</a:t>
            </a:r>
          </a:p>
          <a:p>
            <a:pPr marL="800100" lvl="1" indent="-342900">
              <a:buSzPct val="100000"/>
              <a:buBlip>
                <a:blip r:embed="rId4"/>
              </a:buBlip>
            </a:pPr>
            <a:endParaRPr lang="en-US" sz="2400" i="1" dirty="0"/>
          </a:p>
          <a:p>
            <a:pPr marL="800100" lvl="1" indent="-342900">
              <a:buSzPct val="100000"/>
              <a:buBlip>
                <a:blip r:embed="rId4"/>
              </a:buBlip>
            </a:pPr>
            <a:r>
              <a:rPr lang="en-US" sz="2400" i="1" dirty="0"/>
              <a:t>Interpretation time</a:t>
            </a:r>
          </a:p>
          <a:p>
            <a:pPr marL="800100" lvl="1" indent="-342900">
              <a:buSzPct val="100000"/>
              <a:buBlip>
                <a:blip r:embed="rId4"/>
              </a:buBlip>
            </a:pPr>
            <a:endParaRPr lang="en-US" sz="2400" i="1" dirty="0"/>
          </a:p>
          <a:p>
            <a:pPr marL="800100" lvl="1" indent="-342900">
              <a:buSzPct val="100000"/>
              <a:buBlip>
                <a:blip r:embed="rId4"/>
              </a:buBlip>
            </a:pPr>
            <a:r>
              <a:rPr lang="en-US" sz="2400" i="1" dirty="0"/>
              <a:t>Evolution of the agreement between readers</a:t>
            </a:r>
          </a:p>
        </p:txBody>
      </p:sp>
    </p:spTree>
    <p:extLst>
      <p:ext uri="{BB962C8B-B14F-4D97-AF65-F5344CB8AC3E}">
        <p14:creationId xmlns:p14="http://schemas.microsoft.com/office/powerpoint/2010/main" val="24310068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54075" y="216932"/>
            <a:ext cx="7620000" cy="82614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6"/>
          <p:cNvSpPr>
            <a:spLocks noGrp="1"/>
          </p:cNvSpPr>
          <p:nvPr>
            <p:ph type="ctrTitle"/>
          </p:nvPr>
        </p:nvSpPr>
        <p:spPr>
          <a:xfrm>
            <a:off x="838200" y="304800"/>
            <a:ext cx="7651750" cy="914400"/>
          </a:xfrm>
        </p:spPr>
        <p:txBody>
          <a:bodyPr/>
          <a:lstStyle/>
          <a:p>
            <a:pPr algn="ctr"/>
            <a:r>
              <a:rPr lang="en-US" i="1" dirty="0"/>
              <a:t>Results</a:t>
            </a:r>
          </a:p>
        </p:txBody>
      </p:sp>
      <p:sp>
        <p:nvSpPr>
          <p:cNvPr id="8" name="Chevron 7">
            <a:hlinkClick r:id="" action="ppaction://hlinkshowjump?jump=nextslide"/>
          </p:cNvPr>
          <p:cNvSpPr/>
          <p:nvPr/>
        </p:nvSpPr>
        <p:spPr bwMode="auto">
          <a:xfrm>
            <a:off x="8510328"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Chevron 8">
            <a:hlinkClick r:id="" action="ppaction://hlinkshowjump?jump=firstslide"/>
          </p:cNvPr>
          <p:cNvSpPr/>
          <p:nvPr/>
        </p:nvSpPr>
        <p:spPr bwMode="auto">
          <a:xfrm flipH="1">
            <a:off x="152400"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5" name="Chart 4"/>
          <p:cNvGraphicFramePr/>
          <p:nvPr>
            <p:extLst>
              <p:ext uri="{D42A27DB-BD31-4B8C-83A1-F6EECF244321}">
                <p14:modId xmlns:p14="http://schemas.microsoft.com/office/powerpoint/2010/main" val="3440860763"/>
              </p:ext>
            </p:extLst>
          </p:nvPr>
        </p:nvGraphicFramePr>
        <p:xfrm>
          <a:off x="3953441" y="4038600"/>
          <a:ext cx="50292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28600" y="1408548"/>
            <a:ext cx="6096000" cy="2862322"/>
          </a:xfrm>
          <a:prstGeom prst="rect">
            <a:avLst/>
          </a:prstGeom>
          <a:noFill/>
        </p:spPr>
        <p:txBody>
          <a:bodyPr wrap="square" rtlCol="0">
            <a:spAutoFit/>
          </a:bodyPr>
          <a:lstStyle/>
          <a:p>
            <a:pPr>
              <a:buSzPct val="100000"/>
            </a:pPr>
            <a:endParaRPr lang="fr-FR" sz="2000" dirty="0"/>
          </a:p>
          <a:p>
            <a:pPr marL="342900" indent="-342900">
              <a:buSzPct val="100000"/>
              <a:buBlip>
                <a:blip r:embed="rId4"/>
              </a:buBlip>
            </a:pPr>
            <a:r>
              <a:rPr lang="fr-FR" sz="2000" dirty="0" err="1"/>
              <a:t>Interpretation</a:t>
            </a:r>
            <a:r>
              <a:rPr lang="fr-FR" sz="2000" dirty="0"/>
              <a:t> time (seconds): Mann-Whitney U Test</a:t>
            </a:r>
          </a:p>
          <a:p>
            <a:pPr marL="342900" indent="-342900">
              <a:buSzPct val="100000"/>
              <a:buBlip>
                <a:blip r:embed="rId4"/>
              </a:buBlip>
            </a:pPr>
            <a:endParaRPr lang="fr-FR" sz="2000" dirty="0"/>
          </a:p>
          <a:p>
            <a:pPr>
              <a:buSzPct val="100000"/>
            </a:pPr>
            <a:r>
              <a:rPr lang="fr-FR" sz="2000" dirty="0"/>
              <a:t> </a:t>
            </a:r>
          </a:p>
          <a:p>
            <a:pPr marL="342900" indent="-342900">
              <a:buSzPct val="100000"/>
              <a:buBlip>
                <a:blip r:embed="rId4"/>
              </a:buBlip>
            </a:pPr>
            <a:endParaRPr lang="fr-FR" sz="2000" dirty="0"/>
          </a:p>
          <a:p>
            <a:pPr marL="342900" indent="-342900">
              <a:buSzPct val="100000"/>
              <a:buBlip>
                <a:blip r:embed="rId4"/>
              </a:buBlip>
            </a:pPr>
            <a:endParaRPr lang="fr-FR" sz="2000" dirty="0"/>
          </a:p>
          <a:p>
            <a:pPr>
              <a:buSzPct val="100000"/>
            </a:pPr>
            <a:endParaRPr lang="fr-FR" sz="2000" dirty="0"/>
          </a:p>
          <a:p>
            <a:pPr>
              <a:buSzPct val="100000"/>
            </a:pPr>
            <a:endParaRPr lang="fr-FR" sz="2000" dirty="0"/>
          </a:p>
          <a:p>
            <a:pPr>
              <a:buSzPct val="100000"/>
            </a:pPr>
            <a:endParaRPr lang="fr-FR" sz="2000" dirty="0"/>
          </a:p>
        </p:txBody>
      </p:sp>
      <p:graphicFrame>
        <p:nvGraphicFramePr>
          <p:cNvPr id="12" name="Chart 11"/>
          <p:cNvGraphicFramePr>
            <a:graphicFrameLocks/>
          </p:cNvGraphicFramePr>
          <p:nvPr>
            <p:extLst>
              <p:ext uri="{D42A27DB-BD31-4B8C-83A1-F6EECF244321}">
                <p14:modId xmlns:p14="http://schemas.microsoft.com/office/powerpoint/2010/main" val="3575824565"/>
              </p:ext>
            </p:extLst>
          </p:nvPr>
        </p:nvGraphicFramePr>
        <p:xfrm>
          <a:off x="393904" y="28194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504583634"/>
              </p:ext>
            </p:extLst>
          </p:nvPr>
        </p:nvGraphicFramePr>
        <p:xfrm>
          <a:off x="4944041" y="2667000"/>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p:cNvSpPr txBox="1"/>
          <p:nvPr/>
        </p:nvSpPr>
        <p:spPr>
          <a:xfrm>
            <a:off x="676841" y="5486400"/>
            <a:ext cx="3276600" cy="1200329"/>
          </a:xfrm>
          <a:prstGeom prst="rect">
            <a:avLst/>
          </a:prstGeom>
          <a:noFill/>
        </p:spPr>
        <p:txBody>
          <a:bodyPr wrap="square" rtlCol="0">
            <a:spAutoFit/>
          </a:bodyPr>
          <a:lstStyle/>
          <a:p>
            <a:pPr algn="ctr"/>
            <a:r>
              <a:rPr lang="fr-FR" dirty="0"/>
              <a:t>Z score : -1,77348</a:t>
            </a:r>
          </a:p>
          <a:p>
            <a:pPr algn="ctr"/>
            <a:r>
              <a:rPr lang="fr-FR" dirty="0"/>
              <a:t>p=0,07</a:t>
            </a:r>
          </a:p>
          <a:p>
            <a:pPr algn="ctr"/>
            <a:endParaRPr lang="fr-FR" dirty="0"/>
          </a:p>
          <a:p>
            <a:pPr algn="ctr"/>
            <a:r>
              <a:rPr lang="fr-FR" dirty="0"/>
              <a:t>Non </a:t>
            </a:r>
            <a:r>
              <a:rPr lang="fr-FR" dirty="0" err="1"/>
              <a:t>significant</a:t>
            </a:r>
            <a:endParaRPr lang="fr-FR" dirty="0"/>
          </a:p>
        </p:txBody>
      </p:sp>
      <p:sp>
        <p:nvSpPr>
          <p:cNvPr id="11" name="TextBox 10"/>
          <p:cNvSpPr txBox="1"/>
          <p:nvPr/>
        </p:nvSpPr>
        <p:spPr>
          <a:xfrm>
            <a:off x="4944041" y="5486400"/>
            <a:ext cx="3352026" cy="1200329"/>
          </a:xfrm>
          <a:prstGeom prst="rect">
            <a:avLst/>
          </a:prstGeom>
          <a:noFill/>
        </p:spPr>
        <p:txBody>
          <a:bodyPr wrap="square" rtlCol="0">
            <a:spAutoFit/>
          </a:bodyPr>
          <a:lstStyle/>
          <a:p>
            <a:pPr algn="ctr"/>
            <a:r>
              <a:rPr lang="fr-FR" dirty="0"/>
              <a:t>Z score : -4,8299</a:t>
            </a:r>
          </a:p>
          <a:p>
            <a:pPr algn="ctr"/>
            <a:r>
              <a:rPr lang="fr-FR" dirty="0"/>
              <a:t>p=1,35 10</a:t>
            </a:r>
            <a:r>
              <a:rPr lang="fr-FR" baseline="30000" dirty="0"/>
              <a:t>-6</a:t>
            </a:r>
          </a:p>
          <a:p>
            <a:pPr algn="ctr"/>
            <a:endParaRPr lang="fr-FR" dirty="0"/>
          </a:p>
          <a:p>
            <a:pPr algn="ctr"/>
            <a:r>
              <a:rPr lang="fr-FR" dirty="0" err="1">
                <a:solidFill>
                  <a:srgbClr val="FFFFFF"/>
                </a:solidFill>
              </a:rPr>
              <a:t>Significant</a:t>
            </a:r>
            <a:endParaRPr lang="fr-FR" dirty="0">
              <a:solidFill>
                <a:srgbClr val="FFFFFF"/>
              </a:solidFill>
            </a:endParaRPr>
          </a:p>
        </p:txBody>
      </p:sp>
      <p:sp>
        <p:nvSpPr>
          <p:cNvPr id="14" name="TextBox 13"/>
          <p:cNvSpPr txBox="1"/>
          <p:nvPr/>
        </p:nvSpPr>
        <p:spPr>
          <a:xfrm>
            <a:off x="524441" y="2362200"/>
            <a:ext cx="3276600" cy="369332"/>
          </a:xfrm>
          <a:prstGeom prst="rect">
            <a:avLst/>
          </a:prstGeom>
          <a:noFill/>
        </p:spPr>
        <p:txBody>
          <a:bodyPr wrap="square" rtlCol="0">
            <a:spAutoFit/>
          </a:bodyPr>
          <a:lstStyle/>
          <a:p>
            <a:pPr algn="ctr"/>
            <a:r>
              <a:rPr lang="fr-FR" dirty="0" err="1"/>
              <a:t>Technician</a:t>
            </a:r>
            <a:endParaRPr lang="fr-FR" dirty="0"/>
          </a:p>
        </p:txBody>
      </p:sp>
      <p:sp>
        <p:nvSpPr>
          <p:cNvPr id="15" name="TextBox 14"/>
          <p:cNvSpPr txBox="1"/>
          <p:nvPr/>
        </p:nvSpPr>
        <p:spPr>
          <a:xfrm>
            <a:off x="5019467" y="2350140"/>
            <a:ext cx="3276600" cy="369332"/>
          </a:xfrm>
          <a:prstGeom prst="rect">
            <a:avLst/>
          </a:prstGeom>
          <a:noFill/>
        </p:spPr>
        <p:txBody>
          <a:bodyPr wrap="square" rtlCol="0">
            <a:spAutoFit/>
          </a:bodyPr>
          <a:lstStyle/>
          <a:p>
            <a:pPr algn="ctr"/>
            <a:r>
              <a:rPr lang="fr-FR" dirty="0" err="1"/>
              <a:t>Neuroradiologist</a:t>
            </a:r>
            <a:endParaRPr lang="fr-FR" dirty="0"/>
          </a:p>
        </p:txBody>
      </p:sp>
      <p:sp>
        <p:nvSpPr>
          <p:cNvPr id="4" name="ZoneTexte 3"/>
          <p:cNvSpPr txBox="1"/>
          <p:nvPr/>
        </p:nvSpPr>
        <p:spPr>
          <a:xfrm>
            <a:off x="7367328" y="2819400"/>
            <a:ext cx="1752600" cy="707886"/>
          </a:xfrm>
          <a:prstGeom prst="rect">
            <a:avLst/>
          </a:prstGeom>
          <a:noFill/>
        </p:spPr>
        <p:txBody>
          <a:bodyPr wrap="square" rtlCol="0">
            <a:spAutoFit/>
          </a:bodyPr>
          <a:lstStyle/>
          <a:p>
            <a:pPr algn="ctr"/>
            <a:r>
              <a:rPr lang="fr-FR" sz="2000" b="1" dirty="0">
                <a:solidFill>
                  <a:srgbClr val="38FF2F"/>
                </a:solidFill>
              </a:rPr>
              <a:t>Time </a:t>
            </a:r>
            <a:r>
              <a:rPr lang="fr-FR" sz="2000" b="1" dirty="0" err="1">
                <a:solidFill>
                  <a:srgbClr val="38FF2F"/>
                </a:solidFill>
              </a:rPr>
              <a:t>saving</a:t>
            </a:r>
            <a:r>
              <a:rPr lang="fr-FR" sz="2000" b="1" dirty="0">
                <a:solidFill>
                  <a:srgbClr val="38FF2F"/>
                </a:solidFill>
              </a:rPr>
              <a:t> : 59%</a:t>
            </a:r>
          </a:p>
        </p:txBody>
      </p:sp>
    </p:spTree>
    <p:extLst>
      <p:ext uri="{BB962C8B-B14F-4D97-AF65-F5344CB8AC3E}">
        <p14:creationId xmlns:p14="http://schemas.microsoft.com/office/powerpoint/2010/main" val="9654159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38200" y="228600"/>
            <a:ext cx="7620000" cy="83820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6"/>
          <p:cNvSpPr>
            <a:spLocks noGrp="1"/>
          </p:cNvSpPr>
          <p:nvPr>
            <p:ph type="ctrTitle"/>
          </p:nvPr>
        </p:nvSpPr>
        <p:spPr>
          <a:xfrm>
            <a:off x="838200" y="304800"/>
            <a:ext cx="7651750" cy="914400"/>
          </a:xfrm>
        </p:spPr>
        <p:txBody>
          <a:bodyPr/>
          <a:lstStyle/>
          <a:p>
            <a:pPr algn="ctr"/>
            <a:r>
              <a:rPr lang="en-US" i="1" dirty="0"/>
              <a:t>Results</a:t>
            </a:r>
          </a:p>
        </p:txBody>
      </p:sp>
      <p:sp>
        <p:nvSpPr>
          <p:cNvPr id="8" name="Chevron 7">
            <a:hlinkClick r:id="" action="ppaction://hlinkshowjump?jump=nextslide"/>
          </p:cNvPr>
          <p:cNvSpPr/>
          <p:nvPr/>
        </p:nvSpPr>
        <p:spPr bwMode="auto">
          <a:xfrm>
            <a:off x="8510328"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Chevron 8">
            <a:hlinkClick r:id="" action="ppaction://hlinkshowjump?jump=firstslide"/>
          </p:cNvPr>
          <p:cNvSpPr/>
          <p:nvPr/>
        </p:nvSpPr>
        <p:spPr bwMode="auto">
          <a:xfrm flipH="1">
            <a:off x="152400"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5" name="Chart 4"/>
          <p:cNvGraphicFramePr/>
          <p:nvPr>
            <p:extLst>
              <p:ext uri="{D42A27DB-BD31-4B8C-83A1-F6EECF244321}">
                <p14:modId xmlns:p14="http://schemas.microsoft.com/office/powerpoint/2010/main" val="3493839401"/>
              </p:ext>
            </p:extLst>
          </p:nvPr>
        </p:nvGraphicFramePr>
        <p:xfrm>
          <a:off x="4114800" y="1676400"/>
          <a:ext cx="50292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57200" y="1524000"/>
            <a:ext cx="6019800" cy="2862322"/>
          </a:xfrm>
          <a:prstGeom prst="rect">
            <a:avLst/>
          </a:prstGeom>
          <a:noFill/>
        </p:spPr>
        <p:txBody>
          <a:bodyPr wrap="square" rtlCol="0">
            <a:spAutoFit/>
          </a:bodyPr>
          <a:lstStyle/>
          <a:p>
            <a:pPr>
              <a:buSzPct val="100000"/>
            </a:pPr>
            <a:endParaRPr lang="fr-FR" sz="2000" dirty="0"/>
          </a:p>
          <a:p>
            <a:pPr marL="342900" indent="-342900">
              <a:buSzPct val="100000"/>
              <a:buBlip>
                <a:blip r:embed="rId4"/>
              </a:buBlip>
            </a:pPr>
            <a:r>
              <a:rPr lang="fr-FR" sz="2000" dirty="0" err="1"/>
              <a:t>Number</a:t>
            </a:r>
            <a:r>
              <a:rPr lang="fr-FR" sz="2000" dirty="0"/>
              <a:t> of new MS </a:t>
            </a:r>
            <a:r>
              <a:rPr lang="fr-FR" sz="2000" dirty="0" err="1"/>
              <a:t>lesions</a:t>
            </a:r>
            <a:r>
              <a:rPr lang="fr-FR" sz="2000" dirty="0"/>
              <a:t> : </a:t>
            </a:r>
            <a:r>
              <a:rPr lang="is-IS" sz="2000" dirty="0"/>
              <a:t>Mann-Whitney U Test</a:t>
            </a:r>
            <a:endParaRPr lang="fr-FR" sz="2000" dirty="0"/>
          </a:p>
          <a:p>
            <a:pPr marL="342900" indent="-342900">
              <a:buSzPct val="100000"/>
              <a:buBlip>
                <a:blip r:embed="rId4"/>
              </a:buBlip>
            </a:pPr>
            <a:endParaRPr lang="fr-FR" sz="2000" dirty="0"/>
          </a:p>
          <a:p>
            <a:pPr>
              <a:buSzPct val="100000"/>
            </a:pPr>
            <a:r>
              <a:rPr lang="fr-FR" sz="2000" dirty="0"/>
              <a:t> </a:t>
            </a:r>
          </a:p>
          <a:p>
            <a:pPr marL="342900" indent="-342900">
              <a:buSzPct val="100000"/>
              <a:buBlip>
                <a:blip r:embed="rId4"/>
              </a:buBlip>
            </a:pPr>
            <a:endParaRPr lang="fr-FR" sz="2000" dirty="0"/>
          </a:p>
          <a:p>
            <a:pPr marL="342900" indent="-342900">
              <a:buSzPct val="100000"/>
              <a:buBlip>
                <a:blip r:embed="rId4"/>
              </a:buBlip>
            </a:pPr>
            <a:endParaRPr lang="fr-FR" sz="2000" dirty="0"/>
          </a:p>
          <a:p>
            <a:pPr>
              <a:buSzPct val="100000"/>
            </a:pPr>
            <a:endParaRPr lang="fr-FR" sz="2000" dirty="0"/>
          </a:p>
          <a:p>
            <a:pPr>
              <a:buSzPct val="100000"/>
            </a:pPr>
            <a:endParaRPr lang="fr-FR" sz="2000" dirty="0"/>
          </a:p>
          <a:p>
            <a:pPr>
              <a:buSzPct val="100000"/>
            </a:pPr>
            <a:endParaRPr lang="fr-FR" sz="2000" dirty="0"/>
          </a:p>
        </p:txBody>
      </p:sp>
      <p:graphicFrame>
        <p:nvGraphicFramePr>
          <p:cNvPr id="11" name="Chart 10"/>
          <p:cNvGraphicFramePr>
            <a:graphicFrameLocks/>
          </p:cNvGraphicFramePr>
          <p:nvPr>
            <p:extLst>
              <p:ext uri="{D42A27DB-BD31-4B8C-83A1-F6EECF244321}">
                <p14:modId xmlns:p14="http://schemas.microsoft.com/office/powerpoint/2010/main" val="4077094334"/>
              </p:ext>
            </p:extLst>
          </p:nvPr>
        </p:nvGraphicFramePr>
        <p:xfrm>
          <a:off x="304800" y="22098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1332173255"/>
              </p:ext>
            </p:extLst>
          </p:nvPr>
        </p:nvGraphicFramePr>
        <p:xfrm>
          <a:off x="4583867" y="2133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p:cNvSpPr txBox="1"/>
          <p:nvPr/>
        </p:nvSpPr>
        <p:spPr>
          <a:xfrm>
            <a:off x="685800" y="2362200"/>
            <a:ext cx="3276600" cy="369332"/>
          </a:xfrm>
          <a:prstGeom prst="rect">
            <a:avLst/>
          </a:prstGeom>
          <a:noFill/>
        </p:spPr>
        <p:txBody>
          <a:bodyPr wrap="square" rtlCol="0">
            <a:spAutoFit/>
          </a:bodyPr>
          <a:lstStyle/>
          <a:p>
            <a:pPr algn="ctr"/>
            <a:r>
              <a:rPr lang="fr-FR" dirty="0" err="1"/>
              <a:t>Technician</a:t>
            </a:r>
            <a:endParaRPr lang="fr-FR" dirty="0"/>
          </a:p>
        </p:txBody>
      </p:sp>
      <p:sp>
        <p:nvSpPr>
          <p:cNvPr id="16" name="TextBox 15"/>
          <p:cNvSpPr txBox="1"/>
          <p:nvPr/>
        </p:nvSpPr>
        <p:spPr>
          <a:xfrm>
            <a:off x="5180826" y="2350140"/>
            <a:ext cx="3276600" cy="369332"/>
          </a:xfrm>
          <a:prstGeom prst="rect">
            <a:avLst/>
          </a:prstGeom>
          <a:noFill/>
        </p:spPr>
        <p:txBody>
          <a:bodyPr wrap="square" rtlCol="0">
            <a:spAutoFit/>
          </a:bodyPr>
          <a:lstStyle/>
          <a:p>
            <a:pPr algn="ctr"/>
            <a:r>
              <a:rPr lang="fr-FR" dirty="0" err="1"/>
              <a:t>Neuroradiologist</a:t>
            </a:r>
            <a:endParaRPr lang="fr-FR" dirty="0"/>
          </a:p>
        </p:txBody>
      </p:sp>
      <p:sp>
        <p:nvSpPr>
          <p:cNvPr id="17" name="TextBox 16"/>
          <p:cNvSpPr txBox="1"/>
          <p:nvPr/>
        </p:nvSpPr>
        <p:spPr>
          <a:xfrm>
            <a:off x="685800" y="5105400"/>
            <a:ext cx="3276600" cy="1200329"/>
          </a:xfrm>
          <a:prstGeom prst="rect">
            <a:avLst/>
          </a:prstGeom>
          <a:noFill/>
        </p:spPr>
        <p:txBody>
          <a:bodyPr wrap="square" rtlCol="0">
            <a:spAutoFit/>
          </a:bodyPr>
          <a:lstStyle/>
          <a:p>
            <a:pPr algn="ctr"/>
            <a:r>
              <a:rPr lang="fr-FR" dirty="0"/>
              <a:t>Z score : -1,7609</a:t>
            </a:r>
          </a:p>
          <a:p>
            <a:pPr algn="ctr"/>
            <a:r>
              <a:rPr lang="fr-FR" dirty="0"/>
              <a:t>p=0,0784</a:t>
            </a:r>
          </a:p>
          <a:p>
            <a:pPr algn="ctr"/>
            <a:endParaRPr lang="fr-FR" dirty="0"/>
          </a:p>
          <a:p>
            <a:pPr algn="ctr"/>
            <a:r>
              <a:rPr lang="fr-FR" dirty="0">
                <a:solidFill>
                  <a:srgbClr val="FF0000"/>
                </a:solidFill>
              </a:rPr>
              <a:t>Non </a:t>
            </a:r>
            <a:r>
              <a:rPr lang="fr-FR" dirty="0" err="1">
                <a:solidFill>
                  <a:srgbClr val="FF0000"/>
                </a:solidFill>
              </a:rPr>
              <a:t>significant</a:t>
            </a:r>
            <a:endParaRPr lang="fr-FR" dirty="0">
              <a:solidFill>
                <a:srgbClr val="FF0000"/>
              </a:solidFill>
            </a:endParaRPr>
          </a:p>
        </p:txBody>
      </p:sp>
      <p:sp>
        <p:nvSpPr>
          <p:cNvPr id="18" name="TextBox 17"/>
          <p:cNvSpPr txBox="1"/>
          <p:nvPr/>
        </p:nvSpPr>
        <p:spPr>
          <a:xfrm>
            <a:off x="4953000" y="5105400"/>
            <a:ext cx="3352026" cy="1200329"/>
          </a:xfrm>
          <a:prstGeom prst="rect">
            <a:avLst/>
          </a:prstGeom>
          <a:noFill/>
        </p:spPr>
        <p:txBody>
          <a:bodyPr wrap="square" rtlCol="0">
            <a:spAutoFit/>
          </a:bodyPr>
          <a:lstStyle/>
          <a:p>
            <a:pPr algn="ctr"/>
            <a:r>
              <a:rPr lang="fr-FR" dirty="0"/>
              <a:t>Z score : 1,45903</a:t>
            </a:r>
          </a:p>
          <a:p>
            <a:pPr algn="ctr"/>
            <a:r>
              <a:rPr lang="fr-FR" dirty="0"/>
              <a:t>p=0,1443</a:t>
            </a:r>
            <a:endParaRPr lang="fr-FR" baseline="30000" dirty="0"/>
          </a:p>
          <a:p>
            <a:pPr algn="ctr"/>
            <a:endParaRPr lang="fr-FR" dirty="0"/>
          </a:p>
          <a:p>
            <a:pPr algn="ctr"/>
            <a:r>
              <a:rPr lang="fr-FR" dirty="0">
                <a:solidFill>
                  <a:srgbClr val="FF0000"/>
                </a:solidFill>
              </a:rPr>
              <a:t>Non </a:t>
            </a:r>
            <a:r>
              <a:rPr lang="fr-FR" dirty="0" err="1">
                <a:solidFill>
                  <a:srgbClr val="FF0000"/>
                </a:solidFill>
              </a:rPr>
              <a:t>significant</a:t>
            </a:r>
            <a:endParaRPr lang="fr-FR" dirty="0">
              <a:solidFill>
                <a:srgbClr val="FF0000"/>
              </a:solidFill>
            </a:endParaRPr>
          </a:p>
        </p:txBody>
      </p:sp>
    </p:spTree>
    <p:extLst>
      <p:ext uri="{BB962C8B-B14F-4D97-AF65-F5344CB8AC3E}">
        <p14:creationId xmlns:p14="http://schemas.microsoft.com/office/powerpoint/2010/main" val="363355557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38200" y="228600"/>
            <a:ext cx="7620000" cy="868218"/>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6"/>
          <p:cNvSpPr>
            <a:spLocks noGrp="1"/>
          </p:cNvSpPr>
          <p:nvPr>
            <p:ph type="ctrTitle"/>
          </p:nvPr>
        </p:nvSpPr>
        <p:spPr>
          <a:xfrm>
            <a:off x="838200" y="304800"/>
            <a:ext cx="7651750" cy="914400"/>
          </a:xfrm>
        </p:spPr>
        <p:txBody>
          <a:bodyPr/>
          <a:lstStyle/>
          <a:p>
            <a:pPr algn="ctr"/>
            <a:r>
              <a:rPr lang="en-US" i="1" dirty="0"/>
              <a:t>Results</a:t>
            </a:r>
          </a:p>
        </p:txBody>
      </p:sp>
      <p:sp>
        <p:nvSpPr>
          <p:cNvPr id="8" name="Chevron 7">
            <a:hlinkClick r:id="" action="ppaction://hlinkshowjump?jump=nextslide"/>
          </p:cNvPr>
          <p:cNvSpPr/>
          <p:nvPr/>
        </p:nvSpPr>
        <p:spPr bwMode="auto">
          <a:xfrm>
            <a:off x="8510328"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Chevron 8">
            <a:hlinkClick r:id="" action="ppaction://hlinkshowjump?jump=firstslide"/>
          </p:cNvPr>
          <p:cNvSpPr/>
          <p:nvPr/>
        </p:nvSpPr>
        <p:spPr bwMode="auto">
          <a:xfrm flipH="1">
            <a:off x="152400"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5" name="Chart 4"/>
          <p:cNvGraphicFramePr/>
          <p:nvPr>
            <p:extLst>
              <p:ext uri="{D42A27DB-BD31-4B8C-83A1-F6EECF244321}">
                <p14:modId xmlns:p14="http://schemas.microsoft.com/office/powerpoint/2010/main" val="3668530155"/>
              </p:ext>
            </p:extLst>
          </p:nvPr>
        </p:nvGraphicFramePr>
        <p:xfrm>
          <a:off x="4114800" y="1676400"/>
          <a:ext cx="50292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28600" y="1447800"/>
            <a:ext cx="6096000" cy="2862322"/>
          </a:xfrm>
          <a:prstGeom prst="rect">
            <a:avLst/>
          </a:prstGeom>
          <a:noFill/>
        </p:spPr>
        <p:txBody>
          <a:bodyPr wrap="square" rtlCol="0">
            <a:spAutoFit/>
          </a:bodyPr>
          <a:lstStyle/>
          <a:p>
            <a:pPr marL="342900" indent="-342900">
              <a:buSzPct val="100000"/>
              <a:buBlip>
                <a:blip r:embed="rId4"/>
              </a:buBlip>
            </a:pPr>
            <a:endParaRPr lang="fr-FR" sz="2000" dirty="0"/>
          </a:p>
          <a:p>
            <a:pPr marL="342900" indent="-342900">
              <a:buSzPct val="100000"/>
              <a:buBlip>
                <a:blip r:embed="rId4"/>
              </a:buBlip>
            </a:pPr>
            <a:r>
              <a:rPr lang="fr-FR" sz="2000" dirty="0"/>
              <a:t>Agreement </a:t>
            </a:r>
            <a:r>
              <a:rPr lang="fr-FR" sz="2000" dirty="0" err="1"/>
              <a:t>between</a:t>
            </a:r>
            <a:r>
              <a:rPr lang="fr-FR" sz="2000" dirty="0"/>
              <a:t> </a:t>
            </a:r>
            <a:r>
              <a:rPr lang="fr-FR" sz="2000" dirty="0" err="1"/>
              <a:t>readers</a:t>
            </a:r>
            <a:r>
              <a:rPr lang="fr-FR" sz="2000" dirty="0"/>
              <a:t> : </a:t>
            </a:r>
            <a:r>
              <a:rPr lang="fr-FR" sz="2000" dirty="0" err="1"/>
              <a:t>Number</a:t>
            </a:r>
            <a:r>
              <a:rPr lang="fr-FR" sz="2000" dirty="0"/>
              <a:t> of </a:t>
            </a:r>
            <a:r>
              <a:rPr lang="fr-FR" sz="2000" dirty="0" err="1"/>
              <a:t>lesions</a:t>
            </a:r>
            <a:endParaRPr lang="fr-FR" sz="2000" dirty="0"/>
          </a:p>
          <a:p>
            <a:pPr marL="342900" indent="-342900">
              <a:buSzPct val="100000"/>
              <a:buBlip>
                <a:blip r:embed="rId4"/>
              </a:buBlip>
            </a:pPr>
            <a:endParaRPr lang="fr-FR" sz="2000" dirty="0"/>
          </a:p>
          <a:p>
            <a:pPr>
              <a:buSzPct val="100000"/>
            </a:pPr>
            <a:r>
              <a:rPr lang="fr-FR" sz="2000" dirty="0"/>
              <a:t> </a:t>
            </a:r>
          </a:p>
          <a:p>
            <a:pPr marL="342900" indent="-342900">
              <a:buSzPct val="100000"/>
              <a:buBlip>
                <a:blip r:embed="rId4"/>
              </a:buBlip>
            </a:pPr>
            <a:endParaRPr lang="fr-FR" sz="2000" dirty="0"/>
          </a:p>
          <a:p>
            <a:pPr marL="342900" indent="-342900">
              <a:buSzPct val="100000"/>
              <a:buBlip>
                <a:blip r:embed="rId4"/>
              </a:buBlip>
            </a:pPr>
            <a:endParaRPr lang="fr-FR" sz="2000" dirty="0"/>
          </a:p>
          <a:p>
            <a:pPr>
              <a:buSzPct val="100000"/>
            </a:pPr>
            <a:endParaRPr lang="fr-FR" sz="2000" dirty="0"/>
          </a:p>
          <a:p>
            <a:pPr>
              <a:buSzPct val="100000"/>
            </a:pPr>
            <a:endParaRPr lang="fr-FR" sz="2000" dirty="0"/>
          </a:p>
          <a:p>
            <a:pPr>
              <a:buSzPct val="100000"/>
            </a:pPr>
            <a:endParaRPr lang="fr-FR" sz="2000" dirty="0"/>
          </a:p>
        </p:txBody>
      </p:sp>
      <p:graphicFrame>
        <p:nvGraphicFramePr>
          <p:cNvPr id="11" name="Chart 10"/>
          <p:cNvGraphicFramePr>
            <a:graphicFrameLocks/>
          </p:cNvGraphicFramePr>
          <p:nvPr>
            <p:extLst>
              <p:ext uri="{D42A27DB-BD31-4B8C-83A1-F6EECF244321}">
                <p14:modId xmlns:p14="http://schemas.microsoft.com/office/powerpoint/2010/main" val="2714662668"/>
              </p:ext>
            </p:extLst>
          </p:nvPr>
        </p:nvGraphicFramePr>
        <p:xfrm>
          <a:off x="4038600" y="2286000"/>
          <a:ext cx="4572000" cy="3276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1655012168"/>
              </p:ext>
            </p:extLst>
          </p:nvPr>
        </p:nvGraphicFramePr>
        <p:xfrm>
          <a:off x="457200" y="1752600"/>
          <a:ext cx="4648200" cy="388620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533400" y="2362200"/>
            <a:ext cx="3276600" cy="369332"/>
          </a:xfrm>
          <a:prstGeom prst="rect">
            <a:avLst/>
          </a:prstGeom>
          <a:noFill/>
        </p:spPr>
        <p:txBody>
          <a:bodyPr wrap="square" rtlCol="0">
            <a:spAutoFit/>
          </a:bodyPr>
          <a:lstStyle/>
          <a:p>
            <a:pPr algn="ctr"/>
            <a:r>
              <a:rPr lang="fr-FR" dirty="0"/>
              <a:t>FBF</a:t>
            </a:r>
          </a:p>
        </p:txBody>
      </p:sp>
      <p:sp>
        <p:nvSpPr>
          <p:cNvPr id="14" name="TextBox 13"/>
          <p:cNvSpPr txBox="1"/>
          <p:nvPr/>
        </p:nvSpPr>
        <p:spPr>
          <a:xfrm>
            <a:off x="4953000" y="2362200"/>
            <a:ext cx="3276600" cy="369332"/>
          </a:xfrm>
          <a:prstGeom prst="rect">
            <a:avLst/>
          </a:prstGeom>
          <a:noFill/>
        </p:spPr>
        <p:txBody>
          <a:bodyPr wrap="square" rtlCol="0">
            <a:spAutoFit/>
          </a:bodyPr>
          <a:lstStyle/>
          <a:p>
            <a:pPr algn="ctr"/>
            <a:r>
              <a:rPr lang="fr-FR" dirty="0"/>
              <a:t>FUSION</a:t>
            </a:r>
          </a:p>
        </p:txBody>
      </p:sp>
      <p:sp>
        <p:nvSpPr>
          <p:cNvPr id="15" name="TextBox 14"/>
          <p:cNvSpPr txBox="1"/>
          <p:nvPr/>
        </p:nvSpPr>
        <p:spPr>
          <a:xfrm>
            <a:off x="228600" y="5715000"/>
            <a:ext cx="4495800" cy="646331"/>
          </a:xfrm>
          <a:prstGeom prst="rect">
            <a:avLst/>
          </a:prstGeom>
          <a:noFill/>
        </p:spPr>
        <p:txBody>
          <a:bodyPr wrap="square" rtlCol="0">
            <a:spAutoFit/>
          </a:bodyPr>
          <a:lstStyle/>
          <a:p>
            <a:pPr algn="ctr"/>
            <a:r>
              <a:rPr lang="fr-FR" dirty="0" err="1"/>
              <a:t>Spearman’s</a:t>
            </a:r>
            <a:r>
              <a:rPr lang="fr-FR" dirty="0"/>
              <a:t> rho : 0,6255 p=0,0024</a:t>
            </a:r>
          </a:p>
          <a:p>
            <a:pPr algn="ctr"/>
            <a:r>
              <a:rPr lang="fr-FR" dirty="0" err="1"/>
              <a:t>Kendall’s</a:t>
            </a:r>
            <a:r>
              <a:rPr lang="fr-FR" dirty="0"/>
              <a:t> tau: 0,5566 p=0,0022</a:t>
            </a:r>
          </a:p>
        </p:txBody>
      </p:sp>
      <p:sp>
        <p:nvSpPr>
          <p:cNvPr id="16" name="TextBox 15"/>
          <p:cNvSpPr txBox="1"/>
          <p:nvPr/>
        </p:nvSpPr>
        <p:spPr>
          <a:xfrm>
            <a:off x="4267200" y="5715000"/>
            <a:ext cx="4495800" cy="646331"/>
          </a:xfrm>
          <a:prstGeom prst="rect">
            <a:avLst/>
          </a:prstGeom>
          <a:noFill/>
        </p:spPr>
        <p:txBody>
          <a:bodyPr wrap="square" rtlCol="0">
            <a:spAutoFit/>
          </a:bodyPr>
          <a:lstStyle/>
          <a:p>
            <a:pPr algn="ctr"/>
            <a:r>
              <a:rPr lang="fr-FR" dirty="0" err="1"/>
              <a:t>Spearman’s</a:t>
            </a:r>
            <a:r>
              <a:rPr lang="fr-FR" dirty="0"/>
              <a:t> rho : 0,8305 p=3,2 10</a:t>
            </a:r>
            <a:r>
              <a:rPr lang="fr-FR" baseline="30000" dirty="0"/>
              <a:t>-6</a:t>
            </a:r>
          </a:p>
          <a:p>
            <a:pPr algn="ctr"/>
            <a:r>
              <a:rPr lang="fr-FR" dirty="0" err="1"/>
              <a:t>Kendall’s</a:t>
            </a:r>
            <a:r>
              <a:rPr lang="fr-FR" dirty="0"/>
              <a:t> tau: 0,7377 p=1,52 10</a:t>
            </a:r>
            <a:r>
              <a:rPr lang="fr-FR" baseline="30000" dirty="0"/>
              <a:t>-5</a:t>
            </a:r>
          </a:p>
        </p:txBody>
      </p:sp>
    </p:spTree>
    <p:extLst>
      <p:ext uri="{BB962C8B-B14F-4D97-AF65-F5344CB8AC3E}">
        <p14:creationId xmlns:p14="http://schemas.microsoft.com/office/powerpoint/2010/main" val="25344387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90600" y="228600"/>
            <a:ext cx="7086600" cy="76200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6"/>
          <p:cNvSpPr>
            <a:spLocks noGrp="1"/>
          </p:cNvSpPr>
          <p:nvPr>
            <p:ph type="ctrTitle"/>
          </p:nvPr>
        </p:nvSpPr>
        <p:spPr>
          <a:xfrm>
            <a:off x="762000" y="228600"/>
            <a:ext cx="7651750" cy="914400"/>
          </a:xfrm>
        </p:spPr>
        <p:txBody>
          <a:bodyPr/>
          <a:lstStyle/>
          <a:p>
            <a:pPr algn="ctr"/>
            <a:r>
              <a:rPr lang="fr-FR" i="1" dirty="0" err="1"/>
              <a:t>Limits</a:t>
            </a:r>
            <a:endParaRPr lang="en-US" i="1" dirty="0"/>
          </a:p>
        </p:txBody>
      </p:sp>
      <p:sp>
        <p:nvSpPr>
          <p:cNvPr id="8" name="Chevron 7">
            <a:hlinkClick r:id="" action="ppaction://hlinkshowjump?jump=nextslide"/>
          </p:cNvPr>
          <p:cNvSpPr/>
          <p:nvPr/>
        </p:nvSpPr>
        <p:spPr bwMode="auto">
          <a:xfrm>
            <a:off x="8382000"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Chevron 8">
            <a:hlinkClick r:id="" action="ppaction://hlinkshowjump?jump=firstslide"/>
          </p:cNvPr>
          <p:cNvSpPr/>
          <p:nvPr/>
        </p:nvSpPr>
        <p:spPr bwMode="auto">
          <a:xfrm flipH="1">
            <a:off x="152400"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685800" y="1219200"/>
            <a:ext cx="7696200" cy="1846659"/>
          </a:xfrm>
          <a:prstGeom prst="rect">
            <a:avLst/>
          </a:prstGeom>
          <a:noFill/>
        </p:spPr>
        <p:txBody>
          <a:bodyPr wrap="square" rtlCol="0">
            <a:spAutoFit/>
          </a:bodyPr>
          <a:lstStyle/>
          <a:p>
            <a:pPr marL="285750" indent="-285750">
              <a:buBlip>
                <a:blip r:embed="rId3"/>
              </a:buBlip>
            </a:pPr>
            <a:r>
              <a:rPr lang="fr-FR" sz="2400" i="1" dirty="0"/>
              <a:t>Patient </a:t>
            </a:r>
            <a:r>
              <a:rPr lang="fr-FR" sz="2400" i="1" dirty="0" err="1"/>
              <a:t>number</a:t>
            </a:r>
            <a:r>
              <a:rPr lang="fr-FR" sz="2400" i="1" dirty="0"/>
              <a:t> </a:t>
            </a:r>
          </a:p>
          <a:p>
            <a:pPr marL="285750" indent="-285750">
              <a:buBlip>
                <a:blip r:embed="rId3"/>
              </a:buBlip>
            </a:pPr>
            <a:endParaRPr lang="fr-FR" sz="2400" i="1" dirty="0"/>
          </a:p>
          <a:p>
            <a:pPr marL="285750" indent="-285750">
              <a:buBlip>
                <a:blip r:embed="rId3"/>
              </a:buBlip>
            </a:pPr>
            <a:r>
              <a:rPr lang="fr-FR" sz="2400" i="1" dirty="0" err="1"/>
              <a:t>Technical</a:t>
            </a:r>
            <a:r>
              <a:rPr lang="fr-FR" sz="2400" i="1" dirty="0"/>
              <a:t> </a:t>
            </a:r>
            <a:r>
              <a:rPr lang="fr-FR" sz="2400" i="1" dirty="0" err="1"/>
              <a:t>limits</a:t>
            </a:r>
            <a:r>
              <a:rPr lang="fr-FR" sz="2400" i="1" dirty="0"/>
              <a:t> (</a:t>
            </a:r>
            <a:r>
              <a:rPr lang="fr-FR" sz="2400" i="1" dirty="0" err="1"/>
              <a:t>imperfect</a:t>
            </a:r>
            <a:r>
              <a:rPr lang="fr-FR" sz="2400" i="1" dirty="0"/>
              <a:t> </a:t>
            </a:r>
            <a:r>
              <a:rPr lang="fr-FR" sz="2400" i="1" dirty="0" err="1"/>
              <a:t>coregistration</a:t>
            </a:r>
            <a:r>
              <a:rPr lang="fr-FR" sz="2400" i="1" dirty="0"/>
              <a:t>), </a:t>
            </a:r>
            <a:r>
              <a:rPr lang="fr-FR" sz="2400" i="1" dirty="0" err="1"/>
              <a:t>learning</a:t>
            </a:r>
            <a:r>
              <a:rPr lang="fr-FR" sz="2400" i="1" dirty="0"/>
              <a:t> </a:t>
            </a:r>
            <a:r>
              <a:rPr lang="fr-FR" sz="2400" i="1" dirty="0" err="1"/>
              <a:t>curve</a:t>
            </a:r>
            <a:endParaRPr lang="fr-FR" sz="2400" i="1" dirty="0"/>
          </a:p>
          <a:p>
            <a:pPr marL="285750" indent="-285750">
              <a:buBlip>
                <a:blip r:embed="rId3"/>
              </a:buBlip>
            </a:pPr>
            <a:endParaRPr lang="fr-FR" sz="2400" i="1" dirty="0"/>
          </a:p>
          <a:p>
            <a:endParaRPr lang="fr-FR" dirty="0"/>
          </a:p>
        </p:txBody>
      </p:sp>
      <p:grpSp>
        <p:nvGrpSpPr>
          <p:cNvPr id="10" name="Group 9"/>
          <p:cNvGrpSpPr/>
          <p:nvPr/>
        </p:nvGrpSpPr>
        <p:grpSpPr>
          <a:xfrm>
            <a:off x="685800" y="2590800"/>
            <a:ext cx="7825700" cy="4135502"/>
            <a:chOff x="457200" y="1815972"/>
            <a:chExt cx="7825700" cy="4135502"/>
          </a:xfrm>
        </p:grpSpPr>
        <p:pic>
          <p:nvPicPr>
            <p:cNvPr id="11" name="Picture 10" descr="Macintosh HD:Applications:TMRHE.app:Contents:Resources:entity:tmrhe:temp:dd497.jpg"/>
            <p:cNvPicPr>
              <a:picLocks noChangeAspect="1"/>
            </p:cNvPicPr>
            <p:nvPr/>
          </p:nvPicPr>
          <p:blipFill rotWithShape="1">
            <a:blip r:embed="rId4">
              <a:extLst>
                <a:ext uri="{28A0092B-C50C-407E-A947-70E740481C1C}">
                  <a14:useLocalDpi xmlns:a14="http://schemas.microsoft.com/office/drawing/2010/main" val="0"/>
                </a:ext>
              </a:extLst>
            </a:blip>
            <a:srcRect l="35641" t="23720" r="36395" b="32122"/>
            <a:stretch/>
          </p:blipFill>
          <p:spPr bwMode="auto">
            <a:xfrm>
              <a:off x="3505200" y="1818458"/>
              <a:ext cx="4777700" cy="4129429"/>
            </a:xfrm>
            <a:prstGeom prst="rect">
              <a:avLst/>
            </a:prstGeom>
            <a:noFill/>
            <a:ln>
              <a:noFill/>
            </a:ln>
          </p:spPr>
        </p:pic>
        <p:pic>
          <p:nvPicPr>
            <p:cNvPr id="12" name="Picture 11" descr="Macintosh HD:Applications:TMRHE.app:Contents:Resources:entity:tmrhe:temp:dd548.jpg"/>
            <p:cNvPicPr>
              <a:picLocks noChangeAspect="1"/>
            </p:cNvPicPr>
            <p:nvPr/>
          </p:nvPicPr>
          <p:blipFill rotWithShape="1">
            <a:blip r:embed="rId5">
              <a:extLst>
                <a:ext uri="{28A0092B-C50C-407E-A947-70E740481C1C}">
                  <a14:useLocalDpi xmlns:a14="http://schemas.microsoft.com/office/drawing/2010/main" val="0"/>
                </a:ext>
              </a:extLst>
            </a:blip>
            <a:srcRect l="29848" t="45522" r="27707" b="29082"/>
            <a:stretch/>
          </p:blipFill>
          <p:spPr bwMode="auto">
            <a:xfrm>
              <a:off x="457200" y="1815972"/>
              <a:ext cx="4636149" cy="1518362"/>
            </a:xfrm>
            <a:prstGeom prst="rect">
              <a:avLst/>
            </a:prstGeom>
            <a:noFill/>
            <a:ln>
              <a:noFill/>
            </a:ln>
          </p:spPr>
        </p:pic>
        <p:pic>
          <p:nvPicPr>
            <p:cNvPr id="13" name="Picture 12" descr="Macintosh HD:Applications:TMRHE.app:Contents:Resources:entity:tmrhe:temp:dd610.jpg"/>
            <p:cNvPicPr>
              <a:picLocks noChangeAspect="1"/>
            </p:cNvPicPr>
            <p:nvPr/>
          </p:nvPicPr>
          <p:blipFill rotWithShape="1">
            <a:blip r:embed="rId6">
              <a:extLst>
                <a:ext uri="{28A0092B-C50C-407E-A947-70E740481C1C}">
                  <a14:useLocalDpi xmlns:a14="http://schemas.microsoft.com/office/drawing/2010/main" val="0"/>
                </a:ext>
              </a:extLst>
            </a:blip>
            <a:srcRect l="36302" t="47336" r="35154" b="23187"/>
            <a:stretch/>
          </p:blipFill>
          <p:spPr bwMode="auto">
            <a:xfrm>
              <a:off x="457200" y="3324072"/>
              <a:ext cx="4648200" cy="2627402"/>
            </a:xfrm>
            <a:prstGeom prst="rect">
              <a:avLst/>
            </a:prstGeom>
            <a:noFill/>
            <a:ln>
              <a:noFill/>
            </a:ln>
          </p:spPr>
        </p:pic>
      </p:grpSp>
    </p:spTree>
    <p:extLst>
      <p:ext uri="{BB962C8B-B14F-4D97-AF65-F5344CB8AC3E}">
        <p14:creationId xmlns:p14="http://schemas.microsoft.com/office/powerpoint/2010/main" val="2726131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19200" y="228600"/>
            <a:ext cx="7086600" cy="76200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6"/>
          <p:cNvSpPr>
            <a:spLocks noGrp="1"/>
          </p:cNvSpPr>
          <p:nvPr>
            <p:ph type="ctrTitle"/>
          </p:nvPr>
        </p:nvSpPr>
        <p:spPr>
          <a:xfrm>
            <a:off x="882650" y="228600"/>
            <a:ext cx="7651750" cy="914400"/>
          </a:xfrm>
        </p:spPr>
        <p:txBody>
          <a:bodyPr/>
          <a:lstStyle/>
          <a:p>
            <a:pPr algn="ctr"/>
            <a:r>
              <a:rPr lang="fr-FR" i="1" dirty="0"/>
              <a:t>Conclusion</a:t>
            </a:r>
            <a:endParaRPr lang="en-US" i="1" dirty="0"/>
          </a:p>
        </p:txBody>
      </p:sp>
      <p:sp>
        <p:nvSpPr>
          <p:cNvPr id="8" name="Chevron 7">
            <a:hlinkClick r:id="" action="ppaction://hlinkshowjump?jump=nextslide"/>
          </p:cNvPr>
          <p:cNvSpPr/>
          <p:nvPr/>
        </p:nvSpPr>
        <p:spPr bwMode="auto">
          <a:xfrm>
            <a:off x="8382000"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Chevron 8">
            <a:hlinkClick r:id="" action="ppaction://hlinkshowjump?jump=previousslide"/>
          </p:cNvPr>
          <p:cNvSpPr/>
          <p:nvPr/>
        </p:nvSpPr>
        <p:spPr bwMode="auto">
          <a:xfrm flipH="1">
            <a:off x="457200"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4419600" y="990600"/>
            <a:ext cx="5943600" cy="6186309"/>
          </a:xfrm>
          <a:prstGeom prst="rect">
            <a:avLst/>
          </a:prstGeom>
          <a:noFill/>
        </p:spPr>
        <p:txBody>
          <a:bodyPr wrap="square" rtlCol="0">
            <a:spAutoFit/>
          </a:bodyPr>
          <a:lstStyle/>
          <a:p>
            <a:pPr marL="285750" indent="-285750">
              <a:buFont typeface="Arial"/>
              <a:buChar char="•"/>
            </a:pPr>
            <a:endParaRPr lang="fr-FR" dirty="0"/>
          </a:p>
          <a:p>
            <a:pPr marL="285750" indent="-285750">
              <a:buSzPct val="100000"/>
              <a:buBlip>
                <a:blip r:embed="rId3"/>
              </a:buBlip>
            </a:pPr>
            <a:endParaRPr lang="fr-FR" dirty="0"/>
          </a:p>
          <a:p>
            <a:pPr marL="285750" indent="-285750">
              <a:buSzPct val="100000"/>
              <a:buBlip>
                <a:blip r:embed="rId3"/>
              </a:buBlip>
            </a:pPr>
            <a:r>
              <a:rPr lang="en-US" sz="2400" i="1" dirty="0"/>
              <a:t>Easy to implement</a:t>
            </a:r>
          </a:p>
          <a:p>
            <a:pPr marL="285750" indent="-285750">
              <a:buSzPct val="100000"/>
              <a:buBlip>
                <a:blip r:embed="rId3"/>
              </a:buBlip>
            </a:pPr>
            <a:endParaRPr lang="en-US" sz="2400" i="1" dirty="0"/>
          </a:p>
          <a:p>
            <a:pPr marL="285750" indent="-285750">
              <a:buSzPct val="100000"/>
              <a:buBlip>
                <a:blip r:embed="rId3"/>
              </a:buBlip>
            </a:pPr>
            <a:r>
              <a:rPr lang="en-US" sz="2400" i="1" dirty="0"/>
              <a:t>Cost effective</a:t>
            </a:r>
          </a:p>
          <a:p>
            <a:pPr marL="285750" indent="-285750">
              <a:buSzPct val="100000"/>
              <a:buBlip>
                <a:blip r:embed="rId3"/>
              </a:buBlip>
            </a:pPr>
            <a:endParaRPr lang="en-US" sz="2400" i="1" dirty="0"/>
          </a:p>
          <a:p>
            <a:pPr marL="285750" indent="-285750">
              <a:buSzPct val="100000"/>
              <a:buBlip>
                <a:blip r:embed="rId3"/>
              </a:buBlip>
            </a:pPr>
            <a:r>
              <a:rPr lang="fr-FR" sz="2400" i="1" dirty="0" err="1" smtClean="0"/>
              <a:t>Provides</a:t>
            </a:r>
            <a:r>
              <a:rPr lang="fr-FR" sz="2400" i="1" dirty="0" smtClean="0"/>
              <a:t> :</a:t>
            </a:r>
            <a:endParaRPr lang="en-US" sz="2400" i="1" dirty="0"/>
          </a:p>
          <a:p>
            <a:pPr>
              <a:buSzPct val="100000"/>
            </a:pPr>
            <a:r>
              <a:rPr lang="en-US" sz="2400" i="1" dirty="0"/>
              <a:t> </a:t>
            </a:r>
          </a:p>
          <a:p>
            <a:pPr marL="742950" lvl="1" indent="-285750">
              <a:buSzPct val="100000"/>
              <a:buBlip>
                <a:blip r:embed="rId3"/>
              </a:buBlip>
            </a:pPr>
            <a:r>
              <a:rPr lang="en-US" sz="2400" i="1" dirty="0"/>
              <a:t>Faster analysis</a:t>
            </a:r>
          </a:p>
          <a:p>
            <a:pPr marL="742950" lvl="1" indent="-285750">
              <a:buSzPct val="100000"/>
              <a:buBlip>
                <a:blip r:embed="rId3"/>
              </a:buBlip>
            </a:pPr>
            <a:endParaRPr lang="en-US" sz="2400" i="1" dirty="0"/>
          </a:p>
          <a:p>
            <a:pPr lvl="1">
              <a:buSzPct val="100000"/>
            </a:pPr>
            <a:r>
              <a:rPr lang="en-US" sz="2400" i="1" dirty="0"/>
              <a:t>AND/OR</a:t>
            </a:r>
          </a:p>
          <a:p>
            <a:pPr lvl="1">
              <a:buSzPct val="100000"/>
            </a:pPr>
            <a:endParaRPr lang="en-US" sz="2400" i="1" dirty="0"/>
          </a:p>
          <a:p>
            <a:pPr marL="742950" lvl="1" indent="-285750">
              <a:buSzPct val="100000"/>
              <a:buBlip>
                <a:blip r:embed="rId3"/>
              </a:buBlip>
            </a:pPr>
            <a:r>
              <a:rPr lang="en-US" sz="2400" i="1" dirty="0"/>
              <a:t>Probably increases the number </a:t>
            </a:r>
          </a:p>
          <a:p>
            <a:pPr lvl="1">
              <a:buSzPct val="100000"/>
            </a:pPr>
            <a:r>
              <a:rPr lang="en-US" sz="2400" i="1" dirty="0"/>
              <a:t>    of new lesions detected</a:t>
            </a:r>
          </a:p>
          <a:p>
            <a:pPr>
              <a:buSzPct val="100000"/>
            </a:pPr>
            <a:endParaRPr lang="en-US" dirty="0"/>
          </a:p>
          <a:p>
            <a:pPr marL="285750" indent="-285750">
              <a:buSzPct val="100000"/>
              <a:buBlip>
                <a:blip r:embed="rId3"/>
              </a:buBlip>
            </a:pPr>
            <a:endParaRPr lang="en-US" dirty="0"/>
          </a:p>
          <a:p>
            <a:pPr>
              <a:buSzPct val="100000"/>
            </a:pPr>
            <a:endParaRPr lang="fr-FR" dirty="0"/>
          </a:p>
          <a:p>
            <a:endParaRPr lang="fr-FR" dirty="0"/>
          </a:p>
        </p:txBody>
      </p:sp>
      <p:pic>
        <p:nvPicPr>
          <p:cNvPr id="12" name="Picture 11" descr="Macintosh HD:Applications:TMRHE.app:Contents:Resources:entity:tmrhe:temp:dd334.jpg"/>
          <p:cNvPicPr>
            <a:picLocks noChangeAspect="1"/>
          </p:cNvPicPr>
          <p:nvPr/>
        </p:nvPicPr>
        <p:blipFill rotWithShape="1">
          <a:blip r:embed="rId4">
            <a:extLst>
              <a:ext uri="{BEBA8EAE-BF5A-486C-A8C5-ECC9F3942E4B}">
                <a14:imgProps xmlns:a14="http://schemas.microsoft.com/office/drawing/2010/main">
                  <a14:imgLayer r:embed="rId5">
                    <a14:imgEffect>
                      <a14:backgroundRemoval t="19677" b="89623" l="32351" r="63965"/>
                    </a14:imgEffect>
                  </a14:imgLayer>
                </a14:imgProps>
              </a:ext>
              <a:ext uri="{28A0092B-C50C-407E-A947-70E740481C1C}">
                <a14:useLocalDpi xmlns:a14="http://schemas.microsoft.com/office/drawing/2010/main" val="0"/>
              </a:ext>
            </a:extLst>
          </a:blip>
          <a:srcRect l="35923" t="16021" r="35125" b="6085"/>
          <a:stretch/>
        </p:blipFill>
        <p:spPr bwMode="auto">
          <a:xfrm>
            <a:off x="304800" y="1143000"/>
            <a:ext cx="4114800" cy="5483292"/>
          </a:xfrm>
          <a:prstGeom prst="rect">
            <a:avLst/>
          </a:prstGeom>
          <a:noFill/>
          <a:ln>
            <a:noFill/>
          </a:ln>
        </p:spPr>
      </p:pic>
    </p:spTree>
    <p:extLst>
      <p:ext uri="{BB962C8B-B14F-4D97-AF65-F5344CB8AC3E}">
        <p14:creationId xmlns:p14="http://schemas.microsoft.com/office/powerpoint/2010/main" val="4626559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38200" y="228600"/>
            <a:ext cx="7620000" cy="114300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6"/>
          <p:cNvSpPr>
            <a:spLocks noGrp="1"/>
          </p:cNvSpPr>
          <p:nvPr>
            <p:ph type="ctrTitle"/>
          </p:nvPr>
        </p:nvSpPr>
        <p:spPr>
          <a:xfrm>
            <a:off x="838200" y="304800"/>
            <a:ext cx="7651750" cy="914400"/>
          </a:xfrm>
        </p:spPr>
        <p:txBody>
          <a:bodyPr/>
          <a:lstStyle/>
          <a:p>
            <a:pPr algn="ctr"/>
            <a:r>
              <a:rPr lang="en-US" i="1" dirty="0"/>
              <a:t>Bibliography</a:t>
            </a:r>
          </a:p>
        </p:txBody>
      </p:sp>
      <p:sp>
        <p:nvSpPr>
          <p:cNvPr id="8" name="Chevron 7">
            <a:hlinkClick r:id="" action="ppaction://hlinkshowjump?jump=nextslide"/>
          </p:cNvPr>
          <p:cNvSpPr/>
          <p:nvPr/>
        </p:nvSpPr>
        <p:spPr bwMode="auto">
          <a:xfrm>
            <a:off x="8510328"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Chevron 8">
            <a:hlinkClick r:id="" action="ppaction://hlinkshowjump?jump=firstslide"/>
          </p:cNvPr>
          <p:cNvSpPr/>
          <p:nvPr/>
        </p:nvSpPr>
        <p:spPr bwMode="auto">
          <a:xfrm flipH="1">
            <a:off x="152400"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5" name="Chart 4"/>
          <p:cNvGraphicFramePr/>
          <p:nvPr>
            <p:extLst>
              <p:ext uri="{D42A27DB-BD31-4B8C-83A1-F6EECF244321}">
                <p14:modId xmlns:p14="http://schemas.microsoft.com/office/powerpoint/2010/main" val="4175495394"/>
              </p:ext>
            </p:extLst>
          </p:nvPr>
        </p:nvGraphicFramePr>
        <p:xfrm>
          <a:off x="4114800" y="1676400"/>
          <a:ext cx="50292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81000" y="1219200"/>
            <a:ext cx="8763000" cy="8648523"/>
          </a:xfrm>
          <a:prstGeom prst="rect">
            <a:avLst/>
          </a:prstGeom>
          <a:noFill/>
        </p:spPr>
        <p:txBody>
          <a:bodyPr wrap="square" rtlCol="0">
            <a:spAutoFit/>
          </a:bodyPr>
          <a:lstStyle/>
          <a:p>
            <a:pPr marL="342900" indent="-342900">
              <a:buSzPct val="100000"/>
              <a:buBlip>
                <a:blip r:embed="rId4"/>
              </a:buBlip>
            </a:pPr>
            <a:endParaRPr lang="fr-FR" sz="1600" dirty="0"/>
          </a:p>
          <a:p>
            <a:r>
              <a:rPr lang="it-IT" sz="1600" dirty="0"/>
              <a:t>1-Horsfield MA et al. </a:t>
            </a:r>
            <a:r>
              <a:rPr lang="it-IT" sz="1600" dirty="0" err="1"/>
              <a:t>Estimating</a:t>
            </a:r>
            <a:r>
              <a:rPr lang="it-IT" sz="1600" dirty="0"/>
              <a:t> Brain </a:t>
            </a:r>
            <a:r>
              <a:rPr lang="it-IT" sz="1600" dirty="0" err="1"/>
              <a:t>Lesion</a:t>
            </a:r>
            <a:r>
              <a:rPr lang="it-IT" sz="1600" dirty="0"/>
              <a:t> Volume </a:t>
            </a:r>
            <a:r>
              <a:rPr lang="it-IT" sz="1600" dirty="0" err="1"/>
              <a:t>Change</a:t>
            </a:r>
            <a:r>
              <a:rPr lang="it-IT" sz="1600" dirty="0"/>
              <a:t> in Multiple </a:t>
            </a:r>
            <a:r>
              <a:rPr lang="it-IT" sz="1600" dirty="0" err="1"/>
              <a:t>Sclerosis</a:t>
            </a:r>
            <a:r>
              <a:rPr lang="it-IT" sz="1600" dirty="0"/>
              <a:t> by </a:t>
            </a:r>
            <a:r>
              <a:rPr lang="en-US" sz="1600" dirty="0"/>
              <a:t>Subtraction of Magnetic Resonance Images. J Neuroimaging. 2016 ; 26 : 395-402.</a:t>
            </a:r>
          </a:p>
          <a:p>
            <a:endParaRPr lang="en-US" sz="1600" dirty="0"/>
          </a:p>
          <a:p>
            <a:r>
              <a:rPr lang="en-US" sz="1600" dirty="0"/>
              <a:t>2-Moraal B et al. Subtraction MR images in a multiple sclerosis multicenter clinical trial </a:t>
            </a:r>
            <a:r>
              <a:rPr lang="nb-NO" sz="1600" dirty="0"/>
              <a:t>setting. </a:t>
            </a:r>
            <a:r>
              <a:rPr lang="nb-NO" sz="1600" dirty="0" err="1"/>
              <a:t>Radiology</a:t>
            </a:r>
            <a:r>
              <a:rPr lang="nb-NO" sz="1600" dirty="0"/>
              <a:t>. 2009 ; 250 : 506-14.</a:t>
            </a:r>
          </a:p>
          <a:p>
            <a:endParaRPr lang="nb-NO" sz="1600" dirty="0"/>
          </a:p>
          <a:p>
            <a:r>
              <a:rPr lang="en-US" sz="1600" dirty="0"/>
              <a:t>3- </a:t>
            </a:r>
            <a:r>
              <a:rPr lang="en-US" sz="1600" dirty="0" err="1"/>
              <a:t>Leng</a:t>
            </a:r>
            <a:r>
              <a:rPr lang="nb-NO" sz="1600" dirty="0"/>
              <a:t> Tan I et al.</a:t>
            </a:r>
            <a:r>
              <a:rPr lang="nl-NL" sz="1600" dirty="0"/>
              <a:t> </a:t>
            </a:r>
            <a:r>
              <a:rPr lang="en-US" sz="1600" dirty="0"/>
              <a:t>Serial Isotropic Three-Dimensional</a:t>
            </a:r>
          </a:p>
          <a:p>
            <a:r>
              <a:rPr lang="en-US" sz="1600" dirty="0"/>
              <a:t>Fast FLAIR Imaging: Using Image Registration and Subtraction to Reveal Active Multiple Sclerosis. Lesions, AJR. 2002 ; 179 : 777-82</a:t>
            </a:r>
          </a:p>
          <a:p>
            <a:endParaRPr lang="en-US" sz="1600" dirty="0"/>
          </a:p>
          <a:p>
            <a:r>
              <a:rPr lang="en-US" sz="1600" dirty="0"/>
              <a:t>4-Duan Y et al. Segmentation of Subtraction Images for the Measurement of Lesion Change in Multiple</a:t>
            </a:r>
          </a:p>
          <a:p>
            <a:r>
              <a:rPr lang="it-IT" sz="1600" dirty="0" err="1"/>
              <a:t>Sclerosis</a:t>
            </a:r>
            <a:r>
              <a:rPr lang="it-IT" sz="1600" dirty="0"/>
              <a:t>, AJNR. 2008 ; 29 : 340-46</a:t>
            </a:r>
          </a:p>
          <a:p>
            <a:endParaRPr lang="it-IT" sz="1600" dirty="0"/>
          </a:p>
          <a:p>
            <a:r>
              <a:rPr lang="en-US" sz="1600" dirty="0"/>
              <a:t>5- </a:t>
            </a:r>
            <a:r>
              <a:rPr lang="en-US" sz="1600" dirty="0" err="1"/>
              <a:t>Moraal</a:t>
            </a:r>
            <a:r>
              <a:rPr lang="en-US" sz="1600" dirty="0"/>
              <a:t> B et al. Improved Detection of Active Multiple Sclerosis Lesions : 3D Subtraction Imaging, Radiology 2010 ; 255 : 154-163</a:t>
            </a:r>
          </a:p>
          <a:p>
            <a:endParaRPr lang="en-US" sz="1600" dirty="0"/>
          </a:p>
          <a:p>
            <a:r>
              <a:rPr lang="en-US" sz="1600" dirty="0"/>
              <a:t>6- </a:t>
            </a:r>
            <a:r>
              <a:rPr lang="en-US" sz="1600" dirty="0" err="1"/>
              <a:t>Ganiler</a:t>
            </a:r>
            <a:r>
              <a:rPr lang="en-US" sz="1600" dirty="0"/>
              <a:t> O et al. A subtraction pipeline for automatic detection of new appearing</a:t>
            </a:r>
          </a:p>
          <a:p>
            <a:r>
              <a:rPr lang="en-US" sz="1600" dirty="0"/>
              <a:t>multiple sclerosis lesions in longitudinal studies, </a:t>
            </a:r>
            <a:r>
              <a:rPr lang="hu-HU" sz="1600" dirty="0"/>
              <a:t>Neuroradiology 2014 ; 56 : 363</a:t>
            </a:r>
            <a:r>
              <a:rPr lang="hu-HU" sz="1600" b="1" dirty="0"/>
              <a:t>–</a:t>
            </a:r>
            <a:r>
              <a:rPr lang="hu-HU" sz="1600" dirty="0"/>
              <a:t>374</a:t>
            </a:r>
          </a:p>
          <a:p>
            <a:endParaRPr lang="hu-HU" sz="1600" dirty="0"/>
          </a:p>
          <a:p>
            <a:r>
              <a:rPr lang="hu-HU" sz="1600" dirty="0"/>
              <a:t>7-Leng Tan I et al. </a:t>
            </a:r>
            <a:r>
              <a:rPr lang="en-US" sz="1600" dirty="0"/>
              <a:t>Image registration and subtraction to detect active T2 lesions in MS:</a:t>
            </a:r>
          </a:p>
          <a:p>
            <a:r>
              <a:rPr lang="en-US" sz="1600" dirty="0"/>
              <a:t>an </a:t>
            </a:r>
            <a:r>
              <a:rPr lang="en-US" sz="1600" dirty="0" err="1"/>
              <a:t>interobserver</a:t>
            </a:r>
            <a:r>
              <a:rPr lang="en-US" sz="1600" dirty="0"/>
              <a:t> study, </a:t>
            </a:r>
            <a:r>
              <a:rPr lang="is-IS" sz="1600" dirty="0"/>
              <a:t>J Neurol 2002 ; 249 : 767–773</a:t>
            </a:r>
            <a:endParaRPr lang="it-IT" sz="1600" dirty="0"/>
          </a:p>
          <a:p>
            <a:endParaRPr lang="it-IT" sz="1600" dirty="0"/>
          </a:p>
          <a:p>
            <a:endParaRPr lang="en-US" sz="1600" dirty="0"/>
          </a:p>
          <a:p>
            <a:endParaRPr lang="en-US" sz="1600" dirty="0"/>
          </a:p>
          <a:p>
            <a:endParaRPr lang="fr-FR" sz="1600" dirty="0"/>
          </a:p>
          <a:p>
            <a:pPr marL="342900" indent="-342900">
              <a:buSzPct val="100000"/>
              <a:buBlip>
                <a:blip r:embed="rId4"/>
              </a:buBlip>
            </a:pPr>
            <a:endParaRPr lang="fr-FR" sz="2000" dirty="0"/>
          </a:p>
          <a:p>
            <a:pPr>
              <a:buSzPct val="100000"/>
            </a:pPr>
            <a:r>
              <a:rPr lang="fr-FR" sz="2000" dirty="0"/>
              <a:t> </a:t>
            </a:r>
          </a:p>
          <a:p>
            <a:pPr marL="342900" indent="-342900">
              <a:buSzPct val="100000"/>
              <a:buBlip>
                <a:blip r:embed="rId4"/>
              </a:buBlip>
            </a:pPr>
            <a:endParaRPr lang="fr-FR" sz="2000" dirty="0"/>
          </a:p>
          <a:p>
            <a:pPr marL="342900" indent="-342900">
              <a:buSzPct val="100000"/>
              <a:buBlip>
                <a:blip r:embed="rId4"/>
              </a:buBlip>
            </a:pPr>
            <a:endParaRPr lang="fr-FR" sz="2000" dirty="0"/>
          </a:p>
          <a:p>
            <a:pPr>
              <a:buSzPct val="100000"/>
            </a:pPr>
            <a:endParaRPr lang="fr-FR" sz="2000" dirty="0"/>
          </a:p>
          <a:p>
            <a:pPr>
              <a:buSzPct val="100000"/>
            </a:pPr>
            <a:endParaRPr lang="fr-FR" sz="2000" dirty="0"/>
          </a:p>
          <a:p>
            <a:pPr>
              <a:buSzPct val="100000"/>
            </a:pPr>
            <a:endParaRPr lang="fr-FR" sz="2000" dirty="0"/>
          </a:p>
        </p:txBody>
      </p:sp>
    </p:spTree>
    <p:extLst>
      <p:ext uri="{BB962C8B-B14F-4D97-AF65-F5344CB8AC3E}">
        <p14:creationId xmlns:p14="http://schemas.microsoft.com/office/powerpoint/2010/main" val="20964561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19200" y="228600"/>
            <a:ext cx="7086600" cy="76200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6"/>
          <p:cNvSpPr>
            <a:spLocks noGrp="1"/>
          </p:cNvSpPr>
          <p:nvPr>
            <p:ph type="ctrTitle"/>
          </p:nvPr>
        </p:nvSpPr>
        <p:spPr>
          <a:xfrm>
            <a:off x="1143000" y="228600"/>
            <a:ext cx="7651750" cy="914400"/>
          </a:xfrm>
        </p:spPr>
        <p:txBody>
          <a:bodyPr/>
          <a:lstStyle/>
          <a:p>
            <a:pPr algn="ctr"/>
            <a:r>
              <a:rPr lang="fr-FR" i="1" dirty="0"/>
              <a:t>THANK YOU</a:t>
            </a:r>
            <a:endParaRPr lang="en-US" i="1" dirty="0"/>
          </a:p>
        </p:txBody>
      </p:sp>
      <p:sp>
        <p:nvSpPr>
          <p:cNvPr id="8" name="Chevron 7">
            <a:hlinkClick r:id="" action="ppaction://hlinkshowjump?jump=nextslide"/>
          </p:cNvPr>
          <p:cNvSpPr/>
          <p:nvPr/>
        </p:nvSpPr>
        <p:spPr bwMode="auto">
          <a:xfrm>
            <a:off x="8382000"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Chevron 8">
            <a:hlinkClick r:id="" action="ppaction://hlinkshowjump?jump=previousslide"/>
          </p:cNvPr>
          <p:cNvSpPr/>
          <p:nvPr/>
        </p:nvSpPr>
        <p:spPr bwMode="auto">
          <a:xfrm flipH="1">
            <a:off x="457200"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5" name="Picture 4"/>
          <p:cNvPicPr>
            <a:picLocks noChangeAspect="1"/>
          </p:cNvPicPr>
          <p:nvPr/>
        </p:nvPicPr>
        <p:blipFill>
          <a:blip r:embed="rId3"/>
          <a:stretch>
            <a:fillRect/>
          </a:stretch>
        </p:blipFill>
        <p:spPr>
          <a:xfrm>
            <a:off x="4267200" y="4800600"/>
            <a:ext cx="2744746" cy="1905000"/>
          </a:xfrm>
          <a:prstGeom prst="rect">
            <a:avLst/>
          </a:prstGeom>
        </p:spPr>
      </p:pic>
      <p:grpSp>
        <p:nvGrpSpPr>
          <p:cNvPr id="10" name="Group 9"/>
          <p:cNvGrpSpPr>
            <a:grpSpLocks noChangeAspect="1"/>
          </p:cNvGrpSpPr>
          <p:nvPr/>
        </p:nvGrpSpPr>
        <p:grpSpPr>
          <a:xfrm>
            <a:off x="2209800" y="4800600"/>
            <a:ext cx="1961156" cy="1981200"/>
            <a:chOff x="1339512" y="1720512"/>
            <a:chExt cx="4708365" cy="4756488"/>
          </a:xfrm>
        </p:grpSpPr>
        <p:pic>
          <p:nvPicPr>
            <p:cNvPr id="12" name="Picture 11" descr="ref_gcm.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97789" y="2072106"/>
              <a:ext cx="3983791" cy="4023894"/>
            </a:xfrm>
            <a:prstGeom prst="rect">
              <a:avLst/>
            </a:prstGeom>
          </p:spPr>
        </p:pic>
        <p:pic>
          <p:nvPicPr>
            <p:cNvPr id="13" name="Picture 12" descr="ref_gcm.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08928" y="1720512"/>
              <a:ext cx="2138949" cy="2142958"/>
            </a:xfrm>
            <a:prstGeom prst="rect">
              <a:avLst/>
            </a:prstGeom>
          </p:spPr>
        </p:pic>
        <p:pic>
          <p:nvPicPr>
            <p:cNvPr id="14" name="Picture 13" descr="ref_gcm.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363579" y="4318000"/>
              <a:ext cx="2141621" cy="2159000"/>
            </a:xfrm>
            <a:prstGeom prst="rect">
              <a:avLst/>
            </a:prstGeom>
          </p:spPr>
        </p:pic>
        <p:pic>
          <p:nvPicPr>
            <p:cNvPr id="15" name="Picture 14" descr="ref_gcm.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39512" y="1721856"/>
              <a:ext cx="2141621" cy="2164347"/>
            </a:xfrm>
            <a:prstGeom prst="rect">
              <a:avLst/>
            </a:prstGeom>
          </p:spPr>
        </p:pic>
        <p:pic>
          <p:nvPicPr>
            <p:cNvPr id="16" name="Picture 15" descr="ref_gcm.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03579" y="4277896"/>
              <a:ext cx="2138949" cy="2157002"/>
            </a:xfrm>
            <a:prstGeom prst="rect">
              <a:avLst/>
            </a:prstGeom>
          </p:spPr>
        </p:pic>
      </p:grpSp>
      <p:pic>
        <p:nvPicPr>
          <p:cNvPr id="11" name="Picture 10"/>
          <p:cNvPicPr>
            <a:picLocks noChangeAspect="1"/>
          </p:cNvPicPr>
          <p:nvPr/>
        </p:nvPicPr>
        <p:blipFill>
          <a:blip r:embed="rId9"/>
          <a:stretch>
            <a:fillRect/>
          </a:stretch>
        </p:blipFill>
        <p:spPr>
          <a:xfrm>
            <a:off x="0" y="1143000"/>
            <a:ext cx="9144000" cy="3557239"/>
          </a:xfrm>
          <a:prstGeom prst="rect">
            <a:avLst/>
          </a:prstGeom>
        </p:spPr>
      </p:pic>
    </p:spTree>
    <p:extLst>
      <p:ext uri="{BB962C8B-B14F-4D97-AF65-F5344CB8AC3E}">
        <p14:creationId xmlns:p14="http://schemas.microsoft.com/office/powerpoint/2010/main" val="39969974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19200" y="228600"/>
            <a:ext cx="7086600" cy="76200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6"/>
          <p:cNvSpPr>
            <a:spLocks noGrp="1"/>
          </p:cNvSpPr>
          <p:nvPr>
            <p:ph type="ctrTitle"/>
          </p:nvPr>
        </p:nvSpPr>
        <p:spPr>
          <a:xfrm>
            <a:off x="1143000" y="228600"/>
            <a:ext cx="7651750" cy="914400"/>
          </a:xfrm>
        </p:spPr>
        <p:txBody>
          <a:bodyPr/>
          <a:lstStyle/>
          <a:p>
            <a:pPr algn="ctr"/>
            <a:r>
              <a:rPr lang="en-US" sz="4800" i="1" dirty="0"/>
              <a:t>Conflict of interest</a:t>
            </a:r>
          </a:p>
        </p:txBody>
      </p:sp>
      <p:sp>
        <p:nvSpPr>
          <p:cNvPr id="8" name="Chevron 7">
            <a:hlinkClick r:id="" action="ppaction://hlinkshowjump?jump=nextslide"/>
          </p:cNvPr>
          <p:cNvSpPr/>
          <p:nvPr/>
        </p:nvSpPr>
        <p:spPr bwMode="auto">
          <a:xfrm>
            <a:off x="8382000"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Chevron 8">
            <a:hlinkClick r:id="" action="ppaction://hlinkshowjump?jump=firstslide"/>
          </p:cNvPr>
          <p:cNvSpPr/>
          <p:nvPr/>
        </p:nvSpPr>
        <p:spPr bwMode="auto">
          <a:xfrm flipH="1">
            <a:off x="457200"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20" name="TextBox 19"/>
          <p:cNvSpPr txBox="1"/>
          <p:nvPr/>
        </p:nvSpPr>
        <p:spPr>
          <a:xfrm>
            <a:off x="685800" y="1828800"/>
            <a:ext cx="5715000" cy="1384995"/>
          </a:xfrm>
          <a:prstGeom prst="rect">
            <a:avLst/>
          </a:prstGeom>
          <a:noFill/>
        </p:spPr>
        <p:txBody>
          <a:bodyPr wrap="square" rtlCol="0">
            <a:spAutoFit/>
          </a:bodyPr>
          <a:lstStyle/>
          <a:p>
            <a:pPr marL="342900" indent="-342900">
              <a:buSzPct val="100000"/>
              <a:buBlip>
                <a:blip r:embed="rId3"/>
              </a:buBlip>
            </a:pPr>
            <a:r>
              <a:rPr lang="en-US" sz="2400" i="1" dirty="0"/>
              <a:t>No conflict of interest</a:t>
            </a:r>
          </a:p>
          <a:p>
            <a:pPr>
              <a:buSzPct val="100000"/>
            </a:pPr>
            <a:endParaRPr lang="fr-FR" sz="2000" i="1" dirty="0"/>
          </a:p>
          <a:p>
            <a:pPr>
              <a:buSzPct val="100000"/>
            </a:pPr>
            <a:endParaRPr lang="fr-FR" sz="2000" dirty="0"/>
          </a:p>
          <a:p>
            <a:pPr>
              <a:buSzPct val="100000"/>
            </a:pPr>
            <a:endParaRPr lang="fr-FR" sz="2000" dirty="0"/>
          </a:p>
        </p:txBody>
      </p:sp>
    </p:spTree>
    <p:extLst>
      <p:ext uri="{BB962C8B-B14F-4D97-AF65-F5344CB8AC3E}">
        <p14:creationId xmlns:p14="http://schemas.microsoft.com/office/powerpoint/2010/main" val="32838008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19200" y="228600"/>
            <a:ext cx="7086600" cy="152400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6"/>
          <p:cNvSpPr>
            <a:spLocks noGrp="1"/>
          </p:cNvSpPr>
          <p:nvPr>
            <p:ph type="ctrTitle"/>
          </p:nvPr>
        </p:nvSpPr>
        <p:spPr>
          <a:xfrm>
            <a:off x="1447800" y="228600"/>
            <a:ext cx="6477000" cy="1447800"/>
          </a:xfrm>
        </p:spPr>
        <p:txBody>
          <a:bodyPr/>
          <a:lstStyle/>
          <a:p>
            <a:pPr algn="ctr"/>
            <a:r>
              <a:rPr lang="en-US" sz="4800" i="1" dirty="0"/>
              <a:t>Purpose : improving  Multiple sclerosis follow up</a:t>
            </a:r>
          </a:p>
        </p:txBody>
      </p:sp>
      <p:sp>
        <p:nvSpPr>
          <p:cNvPr id="8" name="Chevron 7">
            <a:hlinkClick r:id="" action="ppaction://hlinkshowjump?jump=nextslide"/>
          </p:cNvPr>
          <p:cNvSpPr/>
          <p:nvPr/>
        </p:nvSpPr>
        <p:spPr bwMode="auto">
          <a:xfrm>
            <a:off x="8382000" y="753526"/>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Chevron 8">
            <a:hlinkClick r:id="" action="ppaction://hlinkshowjump?jump=firstslide"/>
          </p:cNvPr>
          <p:cNvSpPr/>
          <p:nvPr/>
        </p:nvSpPr>
        <p:spPr bwMode="auto">
          <a:xfrm flipH="1">
            <a:off x="457200" y="753526"/>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1" name="TextBox 40"/>
          <p:cNvSpPr txBox="1"/>
          <p:nvPr/>
        </p:nvSpPr>
        <p:spPr>
          <a:xfrm>
            <a:off x="457200" y="2362200"/>
            <a:ext cx="8382000" cy="4093428"/>
          </a:xfrm>
          <a:prstGeom prst="rect">
            <a:avLst/>
          </a:prstGeom>
          <a:noFill/>
        </p:spPr>
        <p:txBody>
          <a:bodyPr wrap="square" rtlCol="0">
            <a:spAutoFit/>
          </a:bodyPr>
          <a:lstStyle/>
          <a:p>
            <a:pPr marL="342900" indent="-342900">
              <a:buSzPct val="100000"/>
              <a:buBlip>
                <a:blip r:embed="rId3"/>
              </a:buBlip>
            </a:pPr>
            <a:r>
              <a:rPr lang="en-US" sz="2400" i="1" dirty="0"/>
              <a:t>Multiple sclerosis : millions of MRI scans around the world </a:t>
            </a:r>
          </a:p>
          <a:p>
            <a:pPr marL="342900" indent="-342900">
              <a:buSzPct val="100000"/>
              <a:buBlip>
                <a:blip r:embed="rId3"/>
              </a:buBlip>
            </a:pPr>
            <a:endParaRPr lang="en-US" sz="2400" i="1" dirty="0"/>
          </a:p>
          <a:p>
            <a:pPr>
              <a:buSzPct val="100000"/>
            </a:pPr>
            <a:endParaRPr lang="en-US" sz="2400" i="1" dirty="0"/>
          </a:p>
          <a:p>
            <a:pPr marL="342900" indent="-342900">
              <a:buSzPct val="100000"/>
              <a:buBlip>
                <a:blip r:embed="rId3"/>
              </a:buBlip>
            </a:pPr>
            <a:r>
              <a:rPr lang="en-US" sz="2400" i="1" dirty="0"/>
              <a:t>Treatment efficacy : MAGNIMS 2016 criteria for the dissemination in time assessment</a:t>
            </a:r>
          </a:p>
          <a:p>
            <a:pPr>
              <a:buSzPct val="100000"/>
            </a:pPr>
            <a:endParaRPr lang="fr-FR" sz="2000" dirty="0"/>
          </a:p>
          <a:p>
            <a:pPr>
              <a:buSzPct val="100000"/>
            </a:pPr>
            <a:endParaRPr lang="fr-FR" sz="2000" dirty="0"/>
          </a:p>
          <a:p>
            <a:pPr marL="342900" indent="-342900">
              <a:buSzPct val="100000"/>
              <a:buBlip>
                <a:blip r:embed="rId3"/>
              </a:buBlip>
            </a:pPr>
            <a:endParaRPr lang="fr-FR" sz="2000" dirty="0"/>
          </a:p>
          <a:p>
            <a:pPr marL="342900" indent="-342900">
              <a:buSzPct val="100000"/>
              <a:buBlip>
                <a:blip r:embed="rId3"/>
              </a:buBlip>
            </a:pPr>
            <a:endParaRPr lang="fr-FR" sz="2000" dirty="0"/>
          </a:p>
          <a:p>
            <a:pPr marL="342900" indent="-342900">
              <a:buSzPct val="100000"/>
              <a:buBlip>
                <a:blip r:embed="rId3"/>
              </a:buBlip>
            </a:pPr>
            <a:endParaRPr lang="fr-FR" sz="2000" dirty="0"/>
          </a:p>
          <a:p>
            <a:pPr marL="342900" indent="-342900">
              <a:buSzPct val="100000"/>
              <a:buBlip>
                <a:blip r:embed="rId3"/>
              </a:buBlip>
            </a:pPr>
            <a:endParaRPr lang="fr-FR" sz="2000" dirty="0"/>
          </a:p>
          <a:p>
            <a:pPr>
              <a:buSzPct val="100000"/>
            </a:pPr>
            <a:endParaRPr lang="fr-FR" sz="2000" dirty="0"/>
          </a:p>
        </p:txBody>
      </p:sp>
    </p:spTree>
    <p:extLst>
      <p:ext uri="{BB962C8B-B14F-4D97-AF65-F5344CB8AC3E}">
        <p14:creationId xmlns:p14="http://schemas.microsoft.com/office/powerpoint/2010/main" val="24978448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19200" y="228600"/>
            <a:ext cx="7086600" cy="152400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6"/>
          <p:cNvSpPr>
            <a:spLocks noGrp="1"/>
          </p:cNvSpPr>
          <p:nvPr>
            <p:ph type="ctrTitle"/>
          </p:nvPr>
        </p:nvSpPr>
        <p:spPr>
          <a:xfrm>
            <a:off x="1447800" y="228600"/>
            <a:ext cx="6477000" cy="1447800"/>
          </a:xfrm>
        </p:spPr>
        <p:txBody>
          <a:bodyPr/>
          <a:lstStyle/>
          <a:p>
            <a:pPr algn="ctr"/>
            <a:r>
              <a:rPr lang="en-US" sz="4800" i="1" dirty="0"/>
              <a:t>Purpose : improving Multiple Sclerosis Follow up</a:t>
            </a:r>
          </a:p>
        </p:txBody>
      </p:sp>
      <p:sp>
        <p:nvSpPr>
          <p:cNvPr id="8" name="Chevron 7">
            <a:hlinkClick r:id="" action="ppaction://hlinkshowjump?jump=nextslide"/>
          </p:cNvPr>
          <p:cNvSpPr/>
          <p:nvPr/>
        </p:nvSpPr>
        <p:spPr bwMode="auto">
          <a:xfrm>
            <a:off x="8382000" y="753526"/>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Chevron 8">
            <a:hlinkClick r:id="" action="ppaction://hlinkshowjump?jump=firstslide"/>
          </p:cNvPr>
          <p:cNvSpPr/>
          <p:nvPr/>
        </p:nvSpPr>
        <p:spPr bwMode="auto">
          <a:xfrm flipH="1">
            <a:off x="457200" y="753526"/>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1" name="TextBox 40"/>
          <p:cNvSpPr txBox="1"/>
          <p:nvPr/>
        </p:nvSpPr>
        <p:spPr>
          <a:xfrm>
            <a:off x="381000" y="1752600"/>
            <a:ext cx="7467600" cy="5324535"/>
          </a:xfrm>
          <a:prstGeom prst="rect">
            <a:avLst/>
          </a:prstGeom>
          <a:noFill/>
        </p:spPr>
        <p:txBody>
          <a:bodyPr wrap="square" rtlCol="0">
            <a:spAutoFit/>
          </a:bodyPr>
          <a:lstStyle/>
          <a:p>
            <a:pPr>
              <a:buSzPct val="100000"/>
            </a:pPr>
            <a:endParaRPr lang="fr-FR" sz="2000" i="1" dirty="0"/>
          </a:p>
          <a:p>
            <a:pPr marL="342900" indent="-342900">
              <a:buSzPct val="100000"/>
              <a:buBlip>
                <a:blip r:embed="rId3"/>
              </a:buBlip>
            </a:pPr>
            <a:r>
              <a:rPr lang="en-US" sz="2400" i="1" dirty="0"/>
              <a:t>Dissemination in time assessment :</a:t>
            </a:r>
          </a:p>
          <a:p>
            <a:pPr marL="342900" indent="-342900">
              <a:buSzPct val="100000"/>
              <a:buBlip>
                <a:blip r:embed="rId3"/>
              </a:buBlip>
            </a:pPr>
            <a:endParaRPr lang="en-US" sz="2400" i="1" dirty="0"/>
          </a:p>
          <a:p>
            <a:pPr marL="800100" lvl="1" indent="-342900">
              <a:buSzPct val="100000"/>
              <a:buBlip>
                <a:blip r:embed="rId3"/>
              </a:buBlip>
            </a:pPr>
            <a:r>
              <a:rPr lang="en-US" sz="2400" i="1" dirty="0"/>
              <a:t>1- Frame by frame (FBF) FLAIR comparison </a:t>
            </a:r>
          </a:p>
          <a:p>
            <a:pPr lvl="2">
              <a:buSzPct val="100000"/>
            </a:pPr>
            <a:r>
              <a:rPr lang="en-US" sz="2400" i="1" dirty="0"/>
              <a:t>- time consuming, depending of the lesion load</a:t>
            </a:r>
          </a:p>
          <a:p>
            <a:pPr lvl="1">
              <a:buSzPct val="100000"/>
            </a:pPr>
            <a:endParaRPr lang="en-US" sz="2400" i="1" dirty="0"/>
          </a:p>
          <a:p>
            <a:pPr marL="800100" lvl="1" indent="-342900">
              <a:buSzPct val="100000"/>
              <a:buBlip>
                <a:blip r:embed="rId3"/>
              </a:buBlip>
            </a:pPr>
            <a:r>
              <a:rPr lang="en-US" sz="2400" i="1" dirty="0"/>
              <a:t>2- FLAIR Sub</a:t>
            </a:r>
            <a:r>
              <a:rPr lang="fr-FR" sz="2400" i="1" dirty="0"/>
              <a:t>traction</a:t>
            </a:r>
            <a:r>
              <a:rPr lang="en-US" sz="2400" i="1" dirty="0"/>
              <a:t> </a:t>
            </a:r>
          </a:p>
          <a:p>
            <a:pPr lvl="2">
              <a:buSzPct val="100000"/>
            </a:pPr>
            <a:r>
              <a:rPr lang="en-US" sz="2400" i="1" dirty="0"/>
              <a:t>- Only between sequences intra exam?</a:t>
            </a:r>
          </a:p>
          <a:p>
            <a:pPr lvl="2">
              <a:buSzPct val="100000"/>
            </a:pPr>
            <a:r>
              <a:rPr lang="en-US" sz="2400" i="1" dirty="0"/>
              <a:t>- Software ? : cost, time for exportation?</a:t>
            </a:r>
          </a:p>
          <a:p>
            <a:pPr marL="800100" lvl="1" indent="-342900">
              <a:buSzPct val="100000"/>
              <a:buBlip>
                <a:blip r:embed="rId3"/>
              </a:buBlip>
            </a:pPr>
            <a:endParaRPr lang="en-US" sz="2400" i="1" dirty="0"/>
          </a:p>
          <a:p>
            <a:pPr marL="800100" lvl="1" indent="-342900">
              <a:buSzPct val="100000"/>
              <a:buBlip>
                <a:blip r:embed="rId3"/>
              </a:buBlip>
            </a:pPr>
            <a:r>
              <a:rPr lang="en-US" sz="2400" i="1" dirty="0"/>
              <a:t>3- FLAIR Fusion (included in Post treatment package)</a:t>
            </a:r>
          </a:p>
          <a:p>
            <a:pPr marL="342900" indent="-342900">
              <a:buSzPct val="100000"/>
              <a:buBlip>
                <a:blip r:embed="rId3"/>
              </a:buBlip>
            </a:pPr>
            <a:endParaRPr lang="en-US" sz="2000" dirty="0"/>
          </a:p>
          <a:p>
            <a:pPr marL="342900" indent="-342900">
              <a:buSzPct val="100000"/>
              <a:buBlip>
                <a:blip r:embed="rId3"/>
              </a:buBlip>
            </a:pPr>
            <a:endParaRPr lang="en-US" sz="2000" dirty="0"/>
          </a:p>
          <a:p>
            <a:pPr marL="342900" indent="-342900">
              <a:buSzPct val="100000"/>
              <a:buBlip>
                <a:blip r:embed="rId3"/>
              </a:buBlip>
            </a:pPr>
            <a:endParaRPr lang="en-US" sz="2000" dirty="0"/>
          </a:p>
          <a:p>
            <a:pPr>
              <a:buSzPct val="100000"/>
            </a:pPr>
            <a:endParaRPr lang="en-US" sz="2000" dirty="0"/>
          </a:p>
        </p:txBody>
      </p:sp>
    </p:spTree>
    <p:extLst>
      <p:ext uri="{BB962C8B-B14F-4D97-AF65-F5344CB8AC3E}">
        <p14:creationId xmlns:p14="http://schemas.microsoft.com/office/powerpoint/2010/main" val="39649582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14400" y="152400"/>
            <a:ext cx="7391400" cy="91440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6"/>
          <p:cNvSpPr>
            <a:spLocks noGrp="1"/>
          </p:cNvSpPr>
          <p:nvPr>
            <p:ph type="ctrTitle"/>
          </p:nvPr>
        </p:nvSpPr>
        <p:spPr>
          <a:xfrm>
            <a:off x="838200" y="228600"/>
            <a:ext cx="7651750" cy="914400"/>
          </a:xfrm>
        </p:spPr>
        <p:txBody>
          <a:bodyPr/>
          <a:lstStyle/>
          <a:p>
            <a:pPr algn="ctr"/>
            <a:r>
              <a:rPr lang="en-US" i="1" dirty="0"/>
              <a:t>Materials and Methods</a:t>
            </a:r>
          </a:p>
        </p:txBody>
      </p:sp>
      <p:sp>
        <p:nvSpPr>
          <p:cNvPr id="8" name="Chevron 7">
            <a:hlinkClick r:id="" action="ppaction://hlinkshowjump?jump=nextslide"/>
          </p:cNvPr>
          <p:cNvSpPr/>
          <p:nvPr/>
        </p:nvSpPr>
        <p:spPr bwMode="auto">
          <a:xfrm>
            <a:off x="8382000" y="381000"/>
            <a:ext cx="545723" cy="409292"/>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Chevron 8">
            <a:hlinkClick r:id="" action="ppaction://hlinkshowjump?jump=firstslide"/>
          </p:cNvPr>
          <p:cNvSpPr/>
          <p:nvPr/>
        </p:nvSpPr>
        <p:spPr bwMode="auto">
          <a:xfrm flipH="1">
            <a:off x="152400" y="381000"/>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5" name="Chart 4"/>
          <p:cNvGraphicFramePr/>
          <p:nvPr>
            <p:extLst>
              <p:ext uri="{D42A27DB-BD31-4B8C-83A1-F6EECF244321}">
                <p14:modId xmlns:p14="http://schemas.microsoft.com/office/powerpoint/2010/main" val="3751738313"/>
              </p:ext>
            </p:extLst>
          </p:nvPr>
        </p:nvGraphicFramePr>
        <p:xfrm>
          <a:off x="4114800" y="1676400"/>
          <a:ext cx="50292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609600" y="1066801"/>
            <a:ext cx="6858000" cy="4216539"/>
          </a:xfrm>
          <a:prstGeom prst="rect">
            <a:avLst/>
          </a:prstGeom>
          <a:noFill/>
        </p:spPr>
        <p:txBody>
          <a:bodyPr wrap="square" rtlCol="0">
            <a:spAutoFit/>
          </a:bodyPr>
          <a:lstStyle/>
          <a:p>
            <a:pPr marL="342900" indent="-342900">
              <a:buSzPct val="100000"/>
              <a:buBlip>
                <a:blip r:embed="rId4"/>
              </a:buBlip>
            </a:pPr>
            <a:r>
              <a:rPr lang="en-US" sz="2400" i="1" dirty="0"/>
              <a:t>Post treatment using Siemens </a:t>
            </a:r>
            <a:r>
              <a:rPr lang="en-US" sz="2400" i="1" dirty="0" err="1"/>
              <a:t>Syngovia</a:t>
            </a:r>
            <a:r>
              <a:rPr lang="en-US" sz="2400" i="1" dirty="0"/>
              <a:t> software</a:t>
            </a:r>
          </a:p>
          <a:p>
            <a:pPr marL="800100" lvl="1" indent="-342900">
              <a:buSzPct val="100000"/>
              <a:buBlip>
                <a:blip r:embed="rId4"/>
              </a:buBlip>
            </a:pPr>
            <a:endParaRPr lang="en-US" sz="2400" i="1" dirty="0"/>
          </a:p>
          <a:p>
            <a:pPr marL="800100" lvl="1" indent="-342900">
              <a:buSzPct val="100000"/>
              <a:buBlip>
                <a:blip r:embed="rId4"/>
              </a:buBlip>
            </a:pPr>
            <a:r>
              <a:rPr lang="en-US" sz="2400" i="1"/>
              <a:t>Cor</a:t>
            </a:r>
            <a:r>
              <a:rPr lang="fr-FR" sz="2400" i="1" dirty="0" err="1"/>
              <a:t>egistration</a:t>
            </a:r>
            <a:r>
              <a:rPr lang="en-US" sz="2400" i="1" dirty="0"/>
              <a:t> and fusion</a:t>
            </a:r>
          </a:p>
          <a:p>
            <a:pPr marL="800100" lvl="1" indent="-342900">
              <a:buSzPct val="100000"/>
              <a:buBlip>
                <a:blip r:embed="rId4"/>
              </a:buBlip>
            </a:pPr>
            <a:endParaRPr lang="en-US" sz="2400" i="1" dirty="0"/>
          </a:p>
          <a:p>
            <a:pPr marL="800100" lvl="1" indent="-342900">
              <a:buSzPct val="100000"/>
              <a:buBlip>
                <a:blip r:embed="rId4"/>
              </a:buBlip>
            </a:pPr>
            <a:r>
              <a:rPr lang="en-US" sz="2400" i="1" dirty="0"/>
              <a:t>Application of a colored </a:t>
            </a:r>
            <a:r>
              <a:rPr lang="en-US" sz="2400" i="1" dirty="0" err="1"/>
              <a:t>clut</a:t>
            </a:r>
            <a:endParaRPr lang="en-US" sz="2400" i="1" dirty="0"/>
          </a:p>
          <a:p>
            <a:pPr>
              <a:buSzPct val="100000"/>
            </a:pPr>
            <a:endParaRPr lang="en-US" sz="2400" i="1" dirty="0"/>
          </a:p>
          <a:p>
            <a:pPr lvl="1">
              <a:buSzPct val="100000"/>
            </a:pPr>
            <a:endParaRPr lang="en-US" sz="2400" i="1" dirty="0"/>
          </a:p>
          <a:p>
            <a:pPr marL="342900" indent="-342900">
              <a:buSzPct val="100000"/>
              <a:buBlip>
                <a:blip r:embed="rId4"/>
              </a:buBlip>
            </a:pPr>
            <a:endParaRPr lang="en-US" sz="2000" dirty="0"/>
          </a:p>
          <a:p>
            <a:pPr marL="342900" indent="-342900">
              <a:buSzPct val="100000"/>
              <a:buBlip>
                <a:blip r:embed="rId4"/>
              </a:buBlip>
            </a:pPr>
            <a:endParaRPr lang="en-US" sz="2000" dirty="0"/>
          </a:p>
          <a:p>
            <a:pPr>
              <a:buSzPct val="100000"/>
            </a:pPr>
            <a:endParaRPr lang="fr-FR" sz="2000" dirty="0"/>
          </a:p>
          <a:p>
            <a:pPr>
              <a:buSzPct val="100000"/>
            </a:pPr>
            <a:endParaRPr lang="fr-FR" sz="2000" dirty="0"/>
          </a:p>
          <a:p>
            <a:pPr>
              <a:buSzPct val="100000"/>
            </a:pPr>
            <a:endParaRPr lang="fr-FR" sz="2000" dirty="0"/>
          </a:p>
        </p:txBody>
      </p:sp>
      <p:pic>
        <p:nvPicPr>
          <p:cNvPr id="4" name="Picture 3"/>
          <p:cNvPicPr>
            <a:picLocks noChangeAspect="1"/>
          </p:cNvPicPr>
          <p:nvPr/>
        </p:nvPicPr>
        <p:blipFill rotWithShape="1">
          <a:blip r:embed="rId5"/>
          <a:srcRect l="35672" t="19006" r="36257" b="11111"/>
          <a:stretch/>
        </p:blipFill>
        <p:spPr>
          <a:xfrm>
            <a:off x="1769731" y="3149600"/>
            <a:ext cx="1295719" cy="1612900"/>
          </a:xfrm>
          <a:prstGeom prst="rect">
            <a:avLst/>
          </a:prstGeom>
        </p:spPr>
      </p:pic>
      <p:pic>
        <p:nvPicPr>
          <p:cNvPr id="10" name="Picture 9"/>
          <p:cNvPicPr>
            <a:picLocks noChangeAspect="1"/>
          </p:cNvPicPr>
          <p:nvPr/>
        </p:nvPicPr>
        <p:blipFill rotWithShape="1">
          <a:blip r:embed="rId5"/>
          <a:srcRect l="35672" t="19006" r="36257" b="11111"/>
          <a:stretch/>
        </p:blipFill>
        <p:spPr>
          <a:xfrm>
            <a:off x="3598531" y="3149600"/>
            <a:ext cx="1295719" cy="1612900"/>
          </a:xfrm>
          <a:prstGeom prst="rect">
            <a:avLst/>
          </a:prstGeom>
        </p:spPr>
      </p:pic>
      <p:pic>
        <p:nvPicPr>
          <p:cNvPr id="11" name="Picture 10"/>
          <p:cNvPicPr>
            <a:picLocks noChangeAspect="1"/>
          </p:cNvPicPr>
          <p:nvPr/>
        </p:nvPicPr>
        <p:blipFill rotWithShape="1">
          <a:blip r:embed="rId5"/>
          <a:srcRect l="35672" t="19006" r="36257" b="11111"/>
          <a:stretch/>
        </p:blipFill>
        <p:spPr>
          <a:xfrm>
            <a:off x="1769731" y="5092700"/>
            <a:ext cx="1295719" cy="1612900"/>
          </a:xfrm>
          <a:prstGeom prst="rect">
            <a:avLst/>
          </a:prstGeom>
        </p:spPr>
      </p:pic>
      <p:pic>
        <p:nvPicPr>
          <p:cNvPr id="12" name="Picture 11"/>
          <p:cNvPicPr>
            <a:picLocks noChangeAspect="1"/>
          </p:cNvPicPr>
          <p:nvPr/>
        </p:nvPicPr>
        <p:blipFill rotWithShape="1">
          <a:blip r:embed="rId5"/>
          <a:srcRect l="35672" t="19006" r="36257" b="11111"/>
          <a:stretch/>
        </p:blipFill>
        <p:spPr>
          <a:xfrm>
            <a:off x="3598531" y="5118100"/>
            <a:ext cx="1295719" cy="1612900"/>
          </a:xfrm>
          <a:prstGeom prst="rect">
            <a:avLst/>
          </a:prstGeom>
        </p:spPr>
      </p:pic>
      <p:pic>
        <p:nvPicPr>
          <p:cNvPr id="13" name="Picture 12"/>
          <p:cNvPicPr>
            <a:picLocks noChangeAspect="1"/>
          </p:cNvPicPr>
          <p:nvPr/>
        </p:nvPicPr>
        <p:blipFill rotWithShape="1">
          <a:blip r:embed="rId5"/>
          <a:srcRect l="35672" t="19006" r="36257" b="11111"/>
          <a:stretch/>
        </p:blipFill>
        <p:spPr>
          <a:xfrm>
            <a:off x="5851794" y="3149600"/>
            <a:ext cx="1295719" cy="1612900"/>
          </a:xfrm>
          <a:prstGeom prst="rect">
            <a:avLst/>
          </a:prstGeom>
        </p:spPr>
      </p:pic>
      <p:pic>
        <p:nvPicPr>
          <p:cNvPr id="14" name="Picture 13"/>
          <p:cNvPicPr>
            <a:picLocks noChangeAspect="1"/>
          </p:cNvPicPr>
          <p:nvPr/>
        </p:nvPicPr>
        <p:blipFill rotWithShape="1">
          <a:blip r:embed="rId5"/>
          <a:srcRect l="35672" t="19006" r="36257" b="11111"/>
          <a:stretch/>
        </p:blipFill>
        <p:spPr>
          <a:xfrm>
            <a:off x="5851794" y="5118100"/>
            <a:ext cx="1295719" cy="1612900"/>
          </a:xfrm>
          <a:prstGeom prst="rect">
            <a:avLst/>
          </a:prstGeom>
        </p:spPr>
      </p:pic>
      <p:sp>
        <p:nvSpPr>
          <p:cNvPr id="15" name="Oval 14"/>
          <p:cNvSpPr/>
          <p:nvPr/>
        </p:nvSpPr>
        <p:spPr bwMode="auto">
          <a:xfrm>
            <a:off x="1998331" y="3911600"/>
            <a:ext cx="228600" cy="457200"/>
          </a:xfrm>
          <a:prstGeom prst="ellipse">
            <a:avLst/>
          </a:prstGeom>
          <a:solidFill>
            <a:schemeClr val="tx1"/>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22" name="Oval 21"/>
          <p:cNvSpPr/>
          <p:nvPr/>
        </p:nvSpPr>
        <p:spPr bwMode="auto">
          <a:xfrm>
            <a:off x="3827131" y="3911600"/>
            <a:ext cx="228600" cy="457200"/>
          </a:xfrm>
          <a:prstGeom prst="ellipse">
            <a:avLst/>
          </a:prstGeom>
          <a:solidFill>
            <a:schemeClr val="tx1"/>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23" name="Oval 22"/>
          <p:cNvSpPr/>
          <p:nvPr/>
        </p:nvSpPr>
        <p:spPr bwMode="auto">
          <a:xfrm>
            <a:off x="1998331" y="5892800"/>
            <a:ext cx="228600" cy="457200"/>
          </a:xfrm>
          <a:prstGeom prst="ellipse">
            <a:avLst/>
          </a:prstGeom>
          <a:solidFill>
            <a:schemeClr val="tx1"/>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24" name="Oval 23"/>
          <p:cNvSpPr/>
          <p:nvPr/>
        </p:nvSpPr>
        <p:spPr bwMode="auto">
          <a:xfrm>
            <a:off x="3827131" y="5892800"/>
            <a:ext cx="228600" cy="457200"/>
          </a:xfrm>
          <a:prstGeom prst="ellipse">
            <a:avLst/>
          </a:prstGeom>
          <a:solidFill>
            <a:schemeClr val="tx1"/>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25" name="Oval 24"/>
          <p:cNvSpPr/>
          <p:nvPr/>
        </p:nvSpPr>
        <p:spPr bwMode="auto">
          <a:xfrm>
            <a:off x="4360531" y="3683000"/>
            <a:ext cx="228600" cy="457200"/>
          </a:xfrm>
          <a:prstGeom prst="ellipse">
            <a:avLst/>
          </a:prstGeom>
          <a:solidFill>
            <a:schemeClr val="tx1"/>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26" name="Oval 25"/>
          <p:cNvSpPr/>
          <p:nvPr/>
        </p:nvSpPr>
        <p:spPr bwMode="auto">
          <a:xfrm>
            <a:off x="4360531" y="5664200"/>
            <a:ext cx="228600" cy="457200"/>
          </a:xfrm>
          <a:prstGeom prst="ellipse">
            <a:avLst/>
          </a:prstGeom>
          <a:solidFill>
            <a:schemeClr val="tx1"/>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16" name="TextBox 15"/>
          <p:cNvSpPr txBox="1"/>
          <p:nvPr/>
        </p:nvSpPr>
        <p:spPr>
          <a:xfrm>
            <a:off x="3141331" y="3759200"/>
            <a:ext cx="381000" cy="369332"/>
          </a:xfrm>
          <a:prstGeom prst="rect">
            <a:avLst/>
          </a:prstGeom>
          <a:noFill/>
        </p:spPr>
        <p:txBody>
          <a:bodyPr wrap="square" rtlCol="0">
            <a:spAutoFit/>
          </a:bodyPr>
          <a:lstStyle/>
          <a:p>
            <a:pPr algn="ctr"/>
            <a:r>
              <a:rPr lang="fr-FR" dirty="0"/>
              <a:t>+</a:t>
            </a:r>
          </a:p>
        </p:txBody>
      </p:sp>
      <p:sp>
        <p:nvSpPr>
          <p:cNvPr id="27" name="TextBox 26"/>
          <p:cNvSpPr txBox="1"/>
          <p:nvPr/>
        </p:nvSpPr>
        <p:spPr>
          <a:xfrm>
            <a:off x="3141331" y="5664200"/>
            <a:ext cx="381000" cy="369332"/>
          </a:xfrm>
          <a:prstGeom prst="rect">
            <a:avLst/>
          </a:prstGeom>
          <a:noFill/>
        </p:spPr>
        <p:txBody>
          <a:bodyPr wrap="square" rtlCol="0">
            <a:spAutoFit/>
          </a:bodyPr>
          <a:lstStyle/>
          <a:p>
            <a:pPr algn="ctr"/>
            <a:r>
              <a:rPr lang="fr-FR" dirty="0"/>
              <a:t>+</a:t>
            </a:r>
          </a:p>
        </p:txBody>
      </p:sp>
      <p:sp>
        <p:nvSpPr>
          <p:cNvPr id="28" name="Oval 27"/>
          <p:cNvSpPr/>
          <p:nvPr/>
        </p:nvSpPr>
        <p:spPr bwMode="auto">
          <a:xfrm>
            <a:off x="6080394" y="3911600"/>
            <a:ext cx="228600" cy="457200"/>
          </a:xfrm>
          <a:prstGeom prst="ellipse">
            <a:avLst/>
          </a:prstGeom>
          <a:solidFill>
            <a:schemeClr val="tx1"/>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29" name="Oval 28"/>
          <p:cNvSpPr/>
          <p:nvPr/>
        </p:nvSpPr>
        <p:spPr bwMode="auto">
          <a:xfrm>
            <a:off x="6613794" y="3683000"/>
            <a:ext cx="228600" cy="457200"/>
          </a:xfrm>
          <a:prstGeom prst="ellipse">
            <a:avLst/>
          </a:prstGeom>
          <a:solidFill>
            <a:schemeClr val="tx1"/>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30" name="Oval 29"/>
          <p:cNvSpPr/>
          <p:nvPr/>
        </p:nvSpPr>
        <p:spPr bwMode="auto">
          <a:xfrm>
            <a:off x="6080394" y="5892800"/>
            <a:ext cx="228600" cy="457200"/>
          </a:xfrm>
          <a:prstGeom prst="ellipse">
            <a:avLst/>
          </a:prstGeom>
          <a:solidFill>
            <a:schemeClr val="tx1"/>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31" name="Oval 30"/>
          <p:cNvSpPr/>
          <p:nvPr/>
        </p:nvSpPr>
        <p:spPr bwMode="auto">
          <a:xfrm>
            <a:off x="6613794" y="5664200"/>
            <a:ext cx="228600" cy="457200"/>
          </a:xfrm>
          <a:prstGeom prst="ellipse">
            <a:avLst/>
          </a:prstGeom>
          <a:solidFill>
            <a:schemeClr val="tx1"/>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32" name="TextBox 31"/>
          <p:cNvSpPr txBox="1"/>
          <p:nvPr/>
        </p:nvSpPr>
        <p:spPr>
          <a:xfrm>
            <a:off x="1998331" y="4749800"/>
            <a:ext cx="838200" cy="381000"/>
          </a:xfrm>
          <a:prstGeom prst="rect">
            <a:avLst/>
          </a:prstGeom>
          <a:noFill/>
        </p:spPr>
        <p:txBody>
          <a:bodyPr wrap="square" rtlCol="0">
            <a:spAutoFit/>
          </a:bodyPr>
          <a:lstStyle/>
          <a:p>
            <a:pPr algn="ctr"/>
            <a:r>
              <a:rPr lang="fr-FR" dirty="0"/>
              <a:t>OLD</a:t>
            </a:r>
          </a:p>
        </p:txBody>
      </p:sp>
      <p:sp>
        <p:nvSpPr>
          <p:cNvPr id="37" name="TextBox 36"/>
          <p:cNvSpPr txBox="1"/>
          <p:nvPr/>
        </p:nvSpPr>
        <p:spPr>
          <a:xfrm>
            <a:off x="3827131" y="4749800"/>
            <a:ext cx="838200" cy="381000"/>
          </a:xfrm>
          <a:prstGeom prst="rect">
            <a:avLst/>
          </a:prstGeom>
          <a:noFill/>
        </p:spPr>
        <p:txBody>
          <a:bodyPr wrap="square" rtlCol="0">
            <a:spAutoFit/>
          </a:bodyPr>
          <a:lstStyle/>
          <a:p>
            <a:pPr algn="ctr"/>
            <a:r>
              <a:rPr lang="fr-FR" dirty="0"/>
              <a:t>NEW</a:t>
            </a:r>
          </a:p>
        </p:txBody>
      </p:sp>
      <p:sp>
        <p:nvSpPr>
          <p:cNvPr id="38" name="TextBox 37"/>
          <p:cNvSpPr txBox="1"/>
          <p:nvPr/>
        </p:nvSpPr>
        <p:spPr>
          <a:xfrm>
            <a:off x="6004194" y="4749800"/>
            <a:ext cx="990600" cy="369332"/>
          </a:xfrm>
          <a:prstGeom prst="rect">
            <a:avLst/>
          </a:prstGeom>
          <a:noFill/>
        </p:spPr>
        <p:txBody>
          <a:bodyPr wrap="square" rtlCol="0">
            <a:spAutoFit/>
          </a:bodyPr>
          <a:lstStyle/>
          <a:p>
            <a:pPr algn="ctr"/>
            <a:r>
              <a:rPr lang="fr-FR" dirty="0"/>
              <a:t>FUSION</a:t>
            </a:r>
          </a:p>
        </p:txBody>
      </p:sp>
      <p:sp>
        <p:nvSpPr>
          <p:cNvPr id="39" name="TextBox 38"/>
          <p:cNvSpPr txBox="1"/>
          <p:nvPr/>
        </p:nvSpPr>
        <p:spPr>
          <a:xfrm>
            <a:off x="5198731" y="3810000"/>
            <a:ext cx="381000" cy="369332"/>
          </a:xfrm>
          <a:prstGeom prst="rect">
            <a:avLst/>
          </a:prstGeom>
          <a:noFill/>
        </p:spPr>
        <p:txBody>
          <a:bodyPr wrap="square" rtlCol="0">
            <a:spAutoFit/>
          </a:bodyPr>
          <a:lstStyle/>
          <a:p>
            <a:pPr algn="ctr"/>
            <a:r>
              <a:rPr lang="fr-FR" dirty="0"/>
              <a:t>=</a:t>
            </a:r>
          </a:p>
        </p:txBody>
      </p:sp>
      <p:sp>
        <p:nvSpPr>
          <p:cNvPr id="40" name="TextBox 39"/>
          <p:cNvSpPr txBox="1"/>
          <p:nvPr/>
        </p:nvSpPr>
        <p:spPr>
          <a:xfrm>
            <a:off x="5198731" y="5638800"/>
            <a:ext cx="381000" cy="369332"/>
          </a:xfrm>
          <a:prstGeom prst="rect">
            <a:avLst/>
          </a:prstGeom>
          <a:noFill/>
        </p:spPr>
        <p:txBody>
          <a:bodyPr wrap="square" rtlCol="0">
            <a:spAutoFit/>
          </a:bodyPr>
          <a:lstStyle/>
          <a:p>
            <a:pPr algn="ctr"/>
            <a:r>
              <a:rPr lang="fr-FR" dirty="0"/>
              <a:t>=</a:t>
            </a:r>
          </a:p>
        </p:txBody>
      </p:sp>
      <p:grpSp>
        <p:nvGrpSpPr>
          <p:cNvPr id="42" name="Group 41"/>
          <p:cNvGrpSpPr/>
          <p:nvPr/>
        </p:nvGrpSpPr>
        <p:grpSpPr>
          <a:xfrm>
            <a:off x="1769731" y="3149600"/>
            <a:ext cx="1295400" cy="1600200"/>
            <a:chOff x="1295400" y="3276600"/>
            <a:chExt cx="1295400" cy="1600200"/>
          </a:xfrm>
        </p:grpSpPr>
        <p:sp>
          <p:nvSpPr>
            <p:cNvPr id="21" name="Oval 20"/>
            <p:cNvSpPr/>
            <p:nvPr/>
          </p:nvSpPr>
          <p:spPr bwMode="auto">
            <a:xfrm>
              <a:off x="1524000" y="4038600"/>
              <a:ext cx="228600" cy="457200"/>
            </a:xfrm>
            <a:prstGeom prst="ellipse">
              <a:avLst/>
            </a:prstGeom>
            <a:solidFill>
              <a:schemeClr val="bg2">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41" name="Rectangle 40"/>
            <p:cNvSpPr/>
            <p:nvPr/>
          </p:nvSpPr>
          <p:spPr bwMode="auto">
            <a:xfrm>
              <a:off x="1295400" y="3276600"/>
              <a:ext cx="1295400" cy="1600200"/>
            </a:xfrm>
            <a:prstGeom prst="rect">
              <a:avLst/>
            </a:prstGeom>
            <a:solidFill>
              <a:schemeClr val="bg2">
                <a:lumMod val="60000"/>
                <a:lumOff val="40000"/>
                <a:alpha val="58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grpSp>
      <p:grpSp>
        <p:nvGrpSpPr>
          <p:cNvPr id="43" name="Group 42"/>
          <p:cNvGrpSpPr/>
          <p:nvPr/>
        </p:nvGrpSpPr>
        <p:grpSpPr>
          <a:xfrm>
            <a:off x="5851794" y="3149600"/>
            <a:ext cx="1295400" cy="1600200"/>
            <a:chOff x="1295400" y="3276600"/>
            <a:chExt cx="1295400" cy="1600200"/>
          </a:xfrm>
        </p:grpSpPr>
        <p:sp>
          <p:nvSpPr>
            <p:cNvPr id="44" name="Oval 43"/>
            <p:cNvSpPr/>
            <p:nvPr/>
          </p:nvSpPr>
          <p:spPr bwMode="auto">
            <a:xfrm>
              <a:off x="1524000" y="4038600"/>
              <a:ext cx="228600" cy="457200"/>
            </a:xfrm>
            <a:prstGeom prst="ellipse">
              <a:avLst/>
            </a:prstGeom>
            <a:solidFill>
              <a:schemeClr val="bg2">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45" name="Rectangle 44"/>
            <p:cNvSpPr/>
            <p:nvPr/>
          </p:nvSpPr>
          <p:spPr bwMode="auto">
            <a:xfrm>
              <a:off x="1295400" y="3276600"/>
              <a:ext cx="1295400" cy="1600200"/>
            </a:xfrm>
            <a:prstGeom prst="rect">
              <a:avLst/>
            </a:prstGeom>
            <a:solidFill>
              <a:schemeClr val="bg2">
                <a:lumMod val="60000"/>
                <a:lumOff val="40000"/>
                <a:alpha val="58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grpSp>
      <p:grpSp>
        <p:nvGrpSpPr>
          <p:cNvPr id="50" name="Group 49"/>
          <p:cNvGrpSpPr/>
          <p:nvPr/>
        </p:nvGrpSpPr>
        <p:grpSpPr>
          <a:xfrm>
            <a:off x="3598531" y="5130800"/>
            <a:ext cx="1295400" cy="1600200"/>
            <a:chOff x="3124200" y="5257800"/>
            <a:chExt cx="1295400" cy="1600200"/>
          </a:xfrm>
        </p:grpSpPr>
        <p:sp>
          <p:nvSpPr>
            <p:cNvPr id="48" name="Rectangle 47"/>
            <p:cNvSpPr/>
            <p:nvPr/>
          </p:nvSpPr>
          <p:spPr bwMode="auto">
            <a:xfrm>
              <a:off x="3124200" y="5257800"/>
              <a:ext cx="1295400" cy="1600200"/>
            </a:xfrm>
            <a:prstGeom prst="rect">
              <a:avLst/>
            </a:prstGeom>
            <a:solidFill>
              <a:schemeClr val="bg2">
                <a:lumMod val="60000"/>
                <a:lumOff val="40000"/>
                <a:alpha val="58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49" name="Oval 48"/>
            <p:cNvSpPr/>
            <p:nvPr/>
          </p:nvSpPr>
          <p:spPr bwMode="auto">
            <a:xfrm>
              <a:off x="3352800" y="6019800"/>
              <a:ext cx="228600" cy="457200"/>
            </a:xfrm>
            <a:prstGeom prst="ellipse">
              <a:avLst/>
            </a:prstGeom>
            <a:solidFill>
              <a:schemeClr val="bg2">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47" name="Oval 46"/>
            <p:cNvSpPr/>
            <p:nvPr/>
          </p:nvSpPr>
          <p:spPr bwMode="auto">
            <a:xfrm>
              <a:off x="3886200" y="5791200"/>
              <a:ext cx="228600" cy="457200"/>
            </a:xfrm>
            <a:prstGeom prst="ellipse">
              <a:avLst/>
            </a:prstGeom>
            <a:solidFill>
              <a:schemeClr val="bg2">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grpSp>
      <p:grpSp>
        <p:nvGrpSpPr>
          <p:cNvPr id="51" name="Group 50"/>
          <p:cNvGrpSpPr/>
          <p:nvPr/>
        </p:nvGrpSpPr>
        <p:grpSpPr>
          <a:xfrm>
            <a:off x="5851794" y="5130800"/>
            <a:ext cx="1295400" cy="1600200"/>
            <a:chOff x="3124200" y="5257800"/>
            <a:chExt cx="1295400" cy="1600200"/>
          </a:xfrm>
        </p:grpSpPr>
        <p:sp>
          <p:nvSpPr>
            <p:cNvPr id="52" name="Rectangle 51"/>
            <p:cNvSpPr/>
            <p:nvPr/>
          </p:nvSpPr>
          <p:spPr bwMode="auto">
            <a:xfrm>
              <a:off x="3124200" y="5257800"/>
              <a:ext cx="1295400" cy="1600200"/>
            </a:xfrm>
            <a:prstGeom prst="rect">
              <a:avLst/>
            </a:prstGeom>
            <a:solidFill>
              <a:schemeClr val="bg2">
                <a:lumMod val="60000"/>
                <a:lumOff val="40000"/>
                <a:alpha val="58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53" name="Oval 52"/>
            <p:cNvSpPr/>
            <p:nvPr/>
          </p:nvSpPr>
          <p:spPr bwMode="auto">
            <a:xfrm>
              <a:off x="3352800" y="6019800"/>
              <a:ext cx="228600" cy="457200"/>
            </a:xfrm>
            <a:prstGeom prst="ellipse">
              <a:avLst/>
            </a:prstGeom>
            <a:solidFill>
              <a:schemeClr val="bg2">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sp>
          <p:nvSpPr>
            <p:cNvPr id="54" name="Oval 53"/>
            <p:cNvSpPr/>
            <p:nvPr/>
          </p:nvSpPr>
          <p:spPr bwMode="auto">
            <a:xfrm>
              <a:off x="3886200" y="5791200"/>
              <a:ext cx="228600" cy="457200"/>
            </a:xfrm>
            <a:prstGeom prst="ellipse">
              <a:avLst/>
            </a:prstGeom>
            <a:solidFill>
              <a:schemeClr val="bg2">
                <a:lumMod val="60000"/>
                <a:lumOff val="40000"/>
              </a:schemeClr>
            </a:soli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300" dirty="0">
                <a:solidFill>
                  <a:srgbClr val="FFFFFF"/>
                </a:solidFill>
                <a:effectLst>
                  <a:outerShdw blurRad="38100" dist="38100" dir="2700000" algn="tl">
                    <a:srgbClr val="000000">
                      <a:alpha val="43137"/>
                    </a:srgbClr>
                  </a:outerShdw>
                </a:effectLst>
                <a:latin typeface="Segoe" pitchFamily="34" charset="0"/>
              </a:endParaRPr>
            </a:p>
          </p:txBody>
        </p:sp>
      </p:grpSp>
    </p:spTree>
    <p:extLst>
      <p:ext uri="{BB962C8B-B14F-4D97-AF65-F5344CB8AC3E}">
        <p14:creationId xmlns:p14="http://schemas.microsoft.com/office/powerpoint/2010/main" val="29483008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19200" y="228600"/>
            <a:ext cx="7086600" cy="152400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6"/>
          <p:cNvSpPr>
            <a:spLocks noGrp="1"/>
          </p:cNvSpPr>
          <p:nvPr>
            <p:ph type="ctrTitle"/>
          </p:nvPr>
        </p:nvSpPr>
        <p:spPr>
          <a:xfrm>
            <a:off x="1447800" y="228600"/>
            <a:ext cx="6477000" cy="1447800"/>
          </a:xfrm>
        </p:spPr>
        <p:txBody>
          <a:bodyPr/>
          <a:lstStyle/>
          <a:p>
            <a:pPr algn="ctr"/>
            <a:r>
              <a:rPr lang="en-US" sz="4800" i="1" dirty="0"/>
              <a:t>Lesion type</a:t>
            </a:r>
            <a:r>
              <a:rPr lang="fr-FR" sz="4800" i="1" dirty="0"/>
              <a:t> :</a:t>
            </a:r>
            <a:r>
              <a:rPr lang="en-US" sz="4800" i="1" dirty="0"/>
              <a:t/>
            </a:r>
            <a:br>
              <a:rPr lang="en-US" sz="4800" i="1" dirty="0"/>
            </a:br>
            <a:r>
              <a:rPr lang="en-US" sz="4800" i="1" dirty="0"/>
              <a:t>Periventricular/deep WM</a:t>
            </a:r>
          </a:p>
        </p:txBody>
      </p:sp>
      <p:sp>
        <p:nvSpPr>
          <p:cNvPr id="8" name="Chevron 7">
            <a:hlinkClick r:id="" action="ppaction://hlinkshowjump?jump=nextslide"/>
          </p:cNvPr>
          <p:cNvSpPr/>
          <p:nvPr/>
        </p:nvSpPr>
        <p:spPr bwMode="auto">
          <a:xfrm>
            <a:off x="8382000" y="753526"/>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Chevron 8">
            <a:hlinkClick r:id="" action="ppaction://hlinkshowjump?jump=firstslide"/>
          </p:cNvPr>
          <p:cNvSpPr/>
          <p:nvPr/>
        </p:nvSpPr>
        <p:spPr bwMode="auto">
          <a:xfrm flipH="1">
            <a:off x="457200" y="753526"/>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1" name="TextBox 40"/>
          <p:cNvSpPr txBox="1"/>
          <p:nvPr/>
        </p:nvSpPr>
        <p:spPr>
          <a:xfrm>
            <a:off x="381000" y="2057400"/>
            <a:ext cx="6629400" cy="1631216"/>
          </a:xfrm>
          <a:prstGeom prst="rect">
            <a:avLst/>
          </a:prstGeom>
          <a:noFill/>
        </p:spPr>
        <p:txBody>
          <a:bodyPr wrap="square" rtlCol="0">
            <a:spAutoFit/>
          </a:bodyPr>
          <a:lstStyle/>
          <a:p>
            <a:pPr>
              <a:buSzPct val="100000"/>
            </a:pPr>
            <a:endParaRPr lang="fr-FR" sz="2000" dirty="0"/>
          </a:p>
          <a:p>
            <a:pPr marL="342900" indent="-342900">
              <a:buSzPct val="100000"/>
              <a:buBlip>
                <a:blip r:embed="rId3"/>
              </a:buBlip>
            </a:pPr>
            <a:endParaRPr lang="fr-FR" sz="2000" dirty="0"/>
          </a:p>
          <a:p>
            <a:pPr marL="342900" indent="-342900">
              <a:buSzPct val="100000"/>
              <a:buBlip>
                <a:blip r:embed="rId3"/>
              </a:buBlip>
            </a:pPr>
            <a:endParaRPr lang="fr-FR" sz="2000" dirty="0"/>
          </a:p>
          <a:p>
            <a:pPr marL="342900" indent="-342900">
              <a:buSzPct val="100000"/>
              <a:buBlip>
                <a:blip r:embed="rId3"/>
              </a:buBlip>
            </a:pPr>
            <a:endParaRPr lang="fr-FR" sz="2000" dirty="0"/>
          </a:p>
          <a:p>
            <a:pPr>
              <a:buSzPct val="100000"/>
            </a:pPr>
            <a:endParaRPr lang="fr-FR" sz="2000" dirty="0"/>
          </a:p>
        </p:txBody>
      </p:sp>
      <p:pic>
        <p:nvPicPr>
          <p:cNvPr id="14" name="Picture 13" descr="Macintosh HD:Applications:TMRHE.app:Contents:Resources:entity:tmrhe:temp:dd393.jpg"/>
          <p:cNvPicPr>
            <a:picLocks noChangeAspect="1"/>
          </p:cNvPicPr>
          <p:nvPr/>
        </p:nvPicPr>
        <p:blipFill rotWithShape="1">
          <a:blip r:embed="rId4">
            <a:extLst>
              <a:ext uri="{28A0092B-C50C-407E-A947-70E740481C1C}">
                <a14:useLocalDpi xmlns:a14="http://schemas.microsoft.com/office/drawing/2010/main" val="0"/>
              </a:ext>
            </a:extLst>
          </a:blip>
          <a:srcRect l="31585" t="12416" r="30461"/>
          <a:stretch/>
        </p:blipFill>
        <p:spPr bwMode="auto">
          <a:xfrm>
            <a:off x="5464096" y="1981200"/>
            <a:ext cx="3679904" cy="4648200"/>
          </a:xfrm>
          <a:prstGeom prst="rect">
            <a:avLst/>
          </a:prstGeom>
          <a:noFill/>
          <a:ln>
            <a:noFill/>
          </a:ln>
        </p:spPr>
      </p:pic>
      <p:pic>
        <p:nvPicPr>
          <p:cNvPr id="12" name="Picture 11" descr="Macintosh HD:Applications:TMRHE.app:Contents:Resources:entity:tmrhe:temp:dd194.jpg"/>
          <p:cNvPicPr>
            <a:picLocks noChangeAspect="1"/>
          </p:cNvPicPr>
          <p:nvPr/>
        </p:nvPicPr>
        <p:blipFill rotWithShape="1">
          <a:blip r:embed="rId5">
            <a:extLst>
              <a:ext uri="{28A0092B-C50C-407E-A947-70E740481C1C}">
                <a14:useLocalDpi xmlns:a14="http://schemas.microsoft.com/office/drawing/2010/main" val="0"/>
              </a:ext>
            </a:extLst>
          </a:blip>
          <a:srcRect l="36784" t="26119" r="36825" b="16092"/>
          <a:stretch/>
        </p:blipFill>
        <p:spPr bwMode="auto">
          <a:xfrm>
            <a:off x="3581400" y="1981200"/>
            <a:ext cx="3878011" cy="4648200"/>
          </a:xfrm>
          <a:prstGeom prst="rect">
            <a:avLst/>
          </a:prstGeom>
          <a:noFill/>
          <a:ln>
            <a:noFill/>
          </a:ln>
        </p:spPr>
      </p:pic>
      <p:pic>
        <p:nvPicPr>
          <p:cNvPr id="13" name="Picture 12" descr="Macintosh HD:Applications:TMRHE.app:Contents:Resources:entity:tmrhe:temp:dd35.jpg"/>
          <p:cNvPicPr>
            <a:picLocks noChangeAspect="1"/>
          </p:cNvPicPr>
          <p:nvPr/>
        </p:nvPicPr>
        <p:blipFill rotWithShape="1">
          <a:blip r:embed="rId6">
            <a:extLst>
              <a:ext uri="{28A0092B-C50C-407E-A947-70E740481C1C}">
                <a14:useLocalDpi xmlns:a14="http://schemas.microsoft.com/office/drawing/2010/main" val="0"/>
              </a:ext>
            </a:extLst>
          </a:blip>
          <a:srcRect l="35806" t="23300" r="32423" b="6407"/>
          <a:stretch/>
        </p:blipFill>
        <p:spPr bwMode="auto">
          <a:xfrm>
            <a:off x="1752600" y="1981200"/>
            <a:ext cx="3838285" cy="4648200"/>
          </a:xfrm>
          <a:prstGeom prst="rect">
            <a:avLst/>
          </a:prstGeom>
          <a:noFill/>
          <a:ln>
            <a:noFill/>
          </a:ln>
        </p:spPr>
      </p:pic>
      <p:pic>
        <p:nvPicPr>
          <p:cNvPr id="11" name="Picture 10" descr="Macintosh HD:Applications:TMRHE.app:Contents:Resources:entity:tmrhe:temp:dd138.jpg"/>
          <p:cNvPicPr>
            <a:picLocks noChangeAspect="1"/>
          </p:cNvPicPr>
          <p:nvPr/>
        </p:nvPicPr>
        <p:blipFill rotWithShape="1">
          <a:blip r:embed="rId7">
            <a:extLst>
              <a:ext uri="{28A0092B-C50C-407E-A947-70E740481C1C}">
                <a14:useLocalDpi xmlns:a14="http://schemas.microsoft.com/office/drawing/2010/main" val="0"/>
              </a:ext>
            </a:extLst>
          </a:blip>
          <a:srcRect l="35103" t="14230" r="36861" b="17291"/>
          <a:stretch/>
        </p:blipFill>
        <p:spPr bwMode="auto">
          <a:xfrm>
            <a:off x="428" y="1981200"/>
            <a:ext cx="3476709" cy="4648200"/>
          </a:xfrm>
          <a:prstGeom prst="rect">
            <a:avLst/>
          </a:prstGeom>
          <a:noFill/>
          <a:ln>
            <a:noFill/>
          </a:ln>
        </p:spPr>
      </p:pic>
    </p:spTree>
    <p:extLst>
      <p:ext uri="{BB962C8B-B14F-4D97-AF65-F5344CB8AC3E}">
        <p14:creationId xmlns:p14="http://schemas.microsoft.com/office/powerpoint/2010/main" val="4879524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19200" y="228600"/>
            <a:ext cx="7086600" cy="152400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6"/>
          <p:cNvSpPr>
            <a:spLocks noGrp="1"/>
          </p:cNvSpPr>
          <p:nvPr>
            <p:ph type="ctrTitle"/>
          </p:nvPr>
        </p:nvSpPr>
        <p:spPr>
          <a:xfrm>
            <a:off x="1447800" y="228600"/>
            <a:ext cx="6477000" cy="1447800"/>
          </a:xfrm>
        </p:spPr>
        <p:txBody>
          <a:bodyPr/>
          <a:lstStyle/>
          <a:p>
            <a:pPr algn="ctr"/>
            <a:r>
              <a:rPr lang="en-US" sz="4800" i="1" dirty="0"/>
              <a:t>Lesion type </a:t>
            </a:r>
            <a:r>
              <a:rPr lang="fr-FR" sz="4800" i="1" dirty="0"/>
              <a:t>:</a:t>
            </a:r>
            <a:r>
              <a:rPr lang="en-US" sz="4800" i="1" dirty="0"/>
              <a:t/>
            </a:r>
            <a:br>
              <a:rPr lang="en-US" sz="4800" i="1" dirty="0"/>
            </a:br>
            <a:r>
              <a:rPr lang="en-US" sz="4800" i="1" dirty="0"/>
              <a:t>subcortical / cortical</a:t>
            </a:r>
          </a:p>
        </p:txBody>
      </p:sp>
      <p:sp>
        <p:nvSpPr>
          <p:cNvPr id="8" name="Chevron 7">
            <a:hlinkClick r:id="" action="ppaction://hlinkshowjump?jump=nextslide"/>
          </p:cNvPr>
          <p:cNvSpPr/>
          <p:nvPr/>
        </p:nvSpPr>
        <p:spPr bwMode="auto">
          <a:xfrm>
            <a:off x="8382000" y="753526"/>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Chevron 8">
            <a:hlinkClick r:id="" action="ppaction://hlinkshowjump?jump=firstslide"/>
          </p:cNvPr>
          <p:cNvSpPr/>
          <p:nvPr/>
        </p:nvSpPr>
        <p:spPr bwMode="auto">
          <a:xfrm flipH="1">
            <a:off x="457200" y="753526"/>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1" name="TextBox 40"/>
          <p:cNvSpPr txBox="1"/>
          <p:nvPr/>
        </p:nvSpPr>
        <p:spPr>
          <a:xfrm>
            <a:off x="381000" y="2057400"/>
            <a:ext cx="6629400" cy="1631216"/>
          </a:xfrm>
          <a:prstGeom prst="rect">
            <a:avLst/>
          </a:prstGeom>
          <a:noFill/>
        </p:spPr>
        <p:txBody>
          <a:bodyPr wrap="square" rtlCol="0">
            <a:spAutoFit/>
          </a:bodyPr>
          <a:lstStyle/>
          <a:p>
            <a:pPr>
              <a:buSzPct val="100000"/>
            </a:pPr>
            <a:endParaRPr lang="fr-FR" sz="2000" dirty="0"/>
          </a:p>
          <a:p>
            <a:pPr marL="342900" indent="-342900">
              <a:buSzPct val="100000"/>
              <a:buBlip>
                <a:blip r:embed="rId3"/>
              </a:buBlip>
            </a:pPr>
            <a:endParaRPr lang="fr-FR" sz="2000" dirty="0"/>
          </a:p>
          <a:p>
            <a:pPr marL="342900" indent="-342900">
              <a:buSzPct val="100000"/>
              <a:buBlip>
                <a:blip r:embed="rId3"/>
              </a:buBlip>
            </a:pPr>
            <a:endParaRPr lang="fr-FR" sz="2000" dirty="0"/>
          </a:p>
          <a:p>
            <a:pPr marL="342900" indent="-342900">
              <a:buSzPct val="100000"/>
              <a:buBlip>
                <a:blip r:embed="rId3"/>
              </a:buBlip>
            </a:pPr>
            <a:endParaRPr lang="fr-FR" sz="2000" dirty="0"/>
          </a:p>
          <a:p>
            <a:pPr>
              <a:buSzPct val="100000"/>
            </a:pPr>
            <a:endParaRPr lang="fr-FR" sz="2000" dirty="0"/>
          </a:p>
        </p:txBody>
      </p:sp>
      <p:pic>
        <p:nvPicPr>
          <p:cNvPr id="10" name="Picture 9" descr="Macintosh HD:Applications:TMRHE.app:Contents:Resources:entity:tmrhe:temp:dd392.jpg"/>
          <p:cNvPicPr>
            <a:picLocks noChangeAspect="1"/>
          </p:cNvPicPr>
          <p:nvPr/>
        </p:nvPicPr>
        <p:blipFill rotWithShape="1">
          <a:blip r:embed="rId4">
            <a:extLst>
              <a:ext uri="{28A0092B-C50C-407E-A947-70E740481C1C}">
                <a14:useLocalDpi xmlns:a14="http://schemas.microsoft.com/office/drawing/2010/main" val="0"/>
              </a:ext>
            </a:extLst>
          </a:blip>
          <a:srcRect l="36036" t="20090" r="36036" b="11733"/>
          <a:stretch/>
        </p:blipFill>
        <p:spPr bwMode="auto">
          <a:xfrm>
            <a:off x="170950" y="1905000"/>
            <a:ext cx="3193517" cy="4267200"/>
          </a:xfrm>
          <a:prstGeom prst="rect">
            <a:avLst/>
          </a:prstGeom>
          <a:noFill/>
          <a:ln>
            <a:noFill/>
          </a:ln>
        </p:spPr>
      </p:pic>
      <p:pic>
        <p:nvPicPr>
          <p:cNvPr id="13" name="Picture 12" descr="Macintosh HD:Applications:TMRHE.app:Contents:Resources:entity:tmrhe:temp:dd46.jpg"/>
          <p:cNvPicPr>
            <a:picLocks noChangeAspect="1"/>
          </p:cNvPicPr>
          <p:nvPr/>
        </p:nvPicPr>
        <p:blipFill rotWithShape="1">
          <a:blip r:embed="rId5">
            <a:extLst>
              <a:ext uri="{28A0092B-C50C-407E-A947-70E740481C1C}">
                <a14:useLocalDpi xmlns:a14="http://schemas.microsoft.com/office/drawing/2010/main" val="0"/>
              </a:ext>
            </a:extLst>
          </a:blip>
          <a:srcRect l="37623" t="28688" r="38084" b="16456"/>
          <a:stretch/>
        </p:blipFill>
        <p:spPr bwMode="auto">
          <a:xfrm>
            <a:off x="5508339" y="1905001"/>
            <a:ext cx="3452444" cy="4267200"/>
          </a:xfrm>
          <a:prstGeom prst="rect">
            <a:avLst/>
          </a:prstGeom>
          <a:noFill/>
          <a:ln>
            <a:noFill/>
          </a:ln>
        </p:spPr>
      </p:pic>
      <p:pic>
        <p:nvPicPr>
          <p:cNvPr id="14" name="Picture 13" descr="Macintosh HD:Applications:TMRHE.app:Contents:Resources:entity:tmrhe:temp:dd246.jpg"/>
          <p:cNvPicPr/>
          <p:nvPr/>
        </p:nvPicPr>
        <p:blipFill rotWithShape="1">
          <a:blip r:embed="rId6">
            <a:extLst>
              <a:ext uri="{28A0092B-C50C-407E-A947-70E740481C1C}">
                <a14:useLocalDpi xmlns:a14="http://schemas.microsoft.com/office/drawing/2010/main" val="0"/>
              </a:ext>
            </a:extLst>
          </a:blip>
          <a:srcRect l="36972" r="34230" b="44555"/>
          <a:stretch/>
        </p:blipFill>
        <p:spPr bwMode="auto">
          <a:xfrm flipH="1">
            <a:off x="191247" y="1981200"/>
            <a:ext cx="3427638" cy="4186873"/>
          </a:xfrm>
          <a:prstGeom prst="rect">
            <a:avLst/>
          </a:prstGeom>
          <a:noFill/>
          <a:ln>
            <a:noFill/>
          </a:ln>
          <a:effectLst/>
        </p:spPr>
      </p:pic>
      <p:pic>
        <p:nvPicPr>
          <p:cNvPr id="12" name="Picture 11" descr="Macintosh HD:Applications:TMRHE.app:Contents:Resources:entity:tmrhe:temp:dd82.jpg"/>
          <p:cNvPicPr>
            <a:picLocks noChangeAspect="1"/>
          </p:cNvPicPr>
          <p:nvPr/>
        </p:nvPicPr>
        <p:blipFill rotWithShape="1">
          <a:blip r:embed="rId7">
            <a:extLst>
              <a:ext uri="{28A0092B-C50C-407E-A947-70E740481C1C}">
                <a14:useLocalDpi xmlns:a14="http://schemas.microsoft.com/office/drawing/2010/main" val="0"/>
              </a:ext>
            </a:extLst>
          </a:blip>
          <a:srcRect l="36951" t="25882" r="36303" b="14656"/>
          <a:stretch/>
        </p:blipFill>
        <p:spPr bwMode="auto">
          <a:xfrm>
            <a:off x="2590800" y="1905000"/>
            <a:ext cx="3506510" cy="4267200"/>
          </a:xfrm>
          <a:prstGeom prst="rect">
            <a:avLst/>
          </a:prstGeom>
          <a:noFill/>
          <a:ln>
            <a:noFill/>
          </a:ln>
        </p:spPr>
      </p:pic>
      <p:pic>
        <p:nvPicPr>
          <p:cNvPr id="11" name="Picture 10" descr="Macintosh HD:Applications:TMRHE.app:Contents:Resources:entity:tmrhe:temp:dd82.jpg"/>
          <p:cNvPicPr>
            <a:picLocks noChangeAspect="1"/>
          </p:cNvPicPr>
          <p:nvPr/>
        </p:nvPicPr>
        <p:blipFill rotWithShape="1">
          <a:blip r:embed="rId7">
            <a:extLst>
              <a:ext uri="{28A0092B-C50C-407E-A947-70E740481C1C}">
                <a14:useLocalDpi xmlns:a14="http://schemas.microsoft.com/office/drawing/2010/main" val="0"/>
              </a:ext>
            </a:extLst>
          </a:blip>
          <a:srcRect l="42409" t="30388" r="49044" b="53680"/>
          <a:stretch/>
        </p:blipFill>
        <p:spPr bwMode="auto">
          <a:xfrm>
            <a:off x="2895600" y="3276600"/>
            <a:ext cx="3095212" cy="3157963"/>
          </a:xfrm>
          <a:prstGeom prst="rect">
            <a:avLst/>
          </a:prstGeom>
          <a:noFill/>
          <a:ln>
            <a:noFill/>
          </a:ln>
        </p:spPr>
      </p:pic>
    </p:spTree>
    <p:extLst>
      <p:ext uri="{BB962C8B-B14F-4D97-AF65-F5344CB8AC3E}">
        <p14:creationId xmlns:p14="http://schemas.microsoft.com/office/powerpoint/2010/main" val="4754425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066800" y="228600"/>
            <a:ext cx="7010400" cy="129540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6"/>
          <p:cNvSpPr>
            <a:spLocks noGrp="1"/>
          </p:cNvSpPr>
          <p:nvPr>
            <p:ph type="ctrTitle"/>
          </p:nvPr>
        </p:nvSpPr>
        <p:spPr>
          <a:xfrm>
            <a:off x="1447800" y="191244"/>
            <a:ext cx="6477000" cy="1447800"/>
          </a:xfrm>
        </p:spPr>
        <p:txBody>
          <a:bodyPr/>
          <a:lstStyle/>
          <a:p>
            <a:pPr algn="ctr"/>
            <a:r>
              <a:rPr lang="en-US" sz="4800" i="1" dirty="0"/>
              <a:t>Lesion type</a:t>
            </a:r>
            <a:r>
              <a:rPr lang="fr-FR" sz="4800" i="1" dirty="0"/>
              <a:t> :</a:t>
            </a:r>
            <a:r>
              <a:rPr lang="en-US" sz="4800" i="1" dirty="0"/>
              <a:t/>
            </a:r>
            <a:br>
              <a:rPr lang="en-US" sz="4800" i="1" dirty="0"/>
            </a:br>
            <a:r>
              <a:rPr lang="en-US" sz="4800" i="1" dirty="0"/>
              <a:t>Posterior fossa</a:t>
            </a:r>
          </a:p>
        </p:txBody>
      </p:sp>
      <p:sp>
        <p:nvSpPr>
          <p:cNvPr id="8" name="Chevron 7">
            <a:hlinkClick r:id="" action="ppaction://hlinkshowjump?jump=nextslide"/>
          </p:cNvPr>
          <p:cNvSpPr/>
          <p:nvPr/>
        </p:nvSpPr>
        <p:spPr bwMode="auto">
          <a:xfrm>
            <a:off x="8382000" y="753526"/>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Chevron 8">
            <a:hlinkClick r:id="" action="ppaction://hlinkshowjump?jump=firstslide"/>
          </p:cNvPr>
          <p:cNvSpPr/>
          <p:nvPr/>
        </p:nvSpPr>
        <p:spPr bwMode="auto">
          <a:xfrm flipH="1">
            <a:off x="295337" y="728622"/>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1" name="TextBox 40"/>
          <p:cNvSpPr txBox="1"/>
          <p:nvPr/>
        </p:nvSpPr>
        <p:spPr>
          <a:xfrm>
            <a:off x="381000" y="2057400"/>
            <a:ext cx="6629400" cy="1631216"/>
          </a:xfrm>
          <a:prstGeom prst="rect">
            <a:avLst/>
          </a:prstGeom>
          <a:noFill/>
        </p:spPr>
        <p:txBody>
          <a:bodyPr wrap="square" rtlCol="0">
            <a:spAutoFit/>
          </a:bodyPr>
          <a:lstStyle/>
          <a:p>
            <a:pPr>
              <a:buSzPct val="100000"/>
            </a:pPr>
            <a:endParaRPr lang="fr-FR" sz="2000" dirty="0"/>
          </a:p>
          <a:p>
            <a:pPr marL="342900" indent="-342900">
              <a:buSzPct val="100000"/>
              <a:buBlip>
                <a:blip r:embed="rId3"/>
              </a:buBlip>
            </a:pPr>
            <a:endParaRPr lang="fr-FR" sz="2000" dirty="0"/>
          </a:p>
          <a:p>
            <a:pPr marL="342900" indent="-342900">
              <a:buSzPct val="100000"/>
              <a:buBlip>
                <a:blip r:embed="rId3"/>
              </a:buBlip>
            </a:pPr>
            <a:endParaRPr lang="fr-FR" sz="2000" dirty="0"/>
          </a:p>
          <a:p>
            <a:pPr marL="342900" indent="-342900">
              <a:buSzPct val="100000"/>
              <a:buBlip>
                <a:blip r:embed="rId3"/>
              </a:buBlip>
            </a:pPr>
            <a:endParaRPr lang="fr-FR" sz="2000" dirty="0"/>
          </a:p>
          <a:p>
            <a:pPr>
              <a:buSzPct val="100000"/>
            </a:pPr>
            <a:endParaRPr lang="fr-FR" sz="2000" dirty="0"/>
          </a:p>
        </p:txBody>
      </p:sp>
      <p:grpSp>
        <p:nvGrpSpPr>
          <p:cNvPr id="2" name="Group 1"/>
          <p:cNvGrpSpPr>
            <a:grpSpLocks noChangeAspect="1"/>
          </p:cNvGrpSpPr>
          <p:nvPr/>
        </p:nvGrpSpPr>
        <p:grpSpPr>
          <a:xfrm>
            <a:off x="900455" y="1600200"/>
            <a:ext cx="7467600" cy="5089464"/>
            <a:chOff x="304800" y="1091959"/>
            <a:chExt cx="8467387" cy="5770858"/>
          </a:xfrm>
        </p:grpSpPr>
        <p:pic>
          <p:nvPicPr>
            <p:cNvPr id="12" name="Picture 11" descr="Macintosh HD:Applications:TMRHE.app:Contents:Resources:entity:tmrhe:temp:dd907.jpg"/>
            <p:cNvPicPr>
              <a:picLocks noChangeAspect="1"/>
            </p:cNvPicPr>
            <p:nvPr/>
          </p:nvPicPr>
          <p:blipFill rotWithShape="1">
            <a:blip r:embed="rId4">
              <a:extLst>
                <a:ext uri="{28A0092B-C50C-407E-A947-70E740481C1C}">
                  <a14:useLocalDpi xmlns:a14="http://schemas.microsoft.com/office/drawing/2010/main" val="0"/>
                </a:ext>
              </a:extLst>
            </a:blip>
            <a:srcRect l="34182" t="45153" r="33622" b="5737"/>
            <a:stretch/>
          </p:blipFill>
          <p:spPr bwMode="auto">
            <a:xfrm>
              <a:off x="304800" y="1091959"/>
              <a:ext cx="3988232" cy="3329823"/>
            </a:xfrm>
            <a:prstGeom prst="rect">
              <a:avLst/>
            </a:prstGeom>
            <a:noFill/>
            <a:ln>
              <a:noFill/>
            </a:ln>
          </p:spPr>
        </p:pic>
        <p:pic>
          <p:nvPicPr>
            <p:cNvPr id="16" name="Picture 15" descr="Macintosh HD:Applications:TMRHE.app:Contents:Resources:entity:tmrhe:temp:dd7.jpg"/>
            <p:cNvPicPr>
              <a:picLocks noChangeAspect="1"/>
            </p:cNvPicPr>
            <p:nvPr/>
          </p:nvPicPr>
          <p:blipFill rotWithShape="1">
            <a:blip r:embed="rId5">
              <a:extLst>
                <a:ext uri="{28A0092B-C50C-407E-A947-70E740481C1C}">
                  <a14:useLocalDpi xmlns:a14="http://schemas.microsoft.com/office/drawing/2010/main" val="0"/>
                </a:ext>
              </a:extLst>
            </a:blip>
            <a:srcRect l="35061" t="41440" r="34161" b="26361"/>
            <a:stretch/>
          </p:blipFill>
          <p:spPr bwMode="auto">
            <a:xfrm>
              <a:off x="3848458" y="1093192"/>
              <a:ext cx="4923729" cy="2819400"/>
            </a:xfrm>
            <a:prstGeom prst="rect">
              <a:avLst/>
            </a:prstGeom>
            <a:noFill/>
            <a:ln>
              <a:noFill/>
            </a:ln>
          </p:spPr>
        </p:pic>
        <p:pic>
          <p:nvPicPr>
            <p:cNvPr id="17" name="Picture 16" descr="Macintosh HD:Applications:TMRHE.app:Contents:Resources:entity:tmrhe:temp:dd618.jpg"/>
            <p:cNvPicPr>
              <a:picLocks noChangeAspect="1"/>
            </p:cNvPicPr>
            <p:nvPr/>
          </p:nvPicPr>
          <p:blipFill rotWithShape="1">
            <a:blip r:embed="rId6">
              <a:extLst>
                <a:ext uri="{28A0092B-C50C-407E-A947-70E740481C1C}">
                  <a14:useLocalDpi xmlns:a14="http://schemas.microsoft.com/office/drawing/2010/main" val="0"/>
                </a:ext>
              </a:extLst>
            </a:blip>
            <a:srcRect l="34067" t="40079" r="35402" b="26815"/>
            <a:stretch/>
          </p:blipFill>
          <p:spPr bwMode="auto">
            <a:xfrm>
              <a:off x="3756015" y="3886200"/>
              <a:ext cx="5006985" cy="2971800"/>
            </a:xfrm>
            <a:prstGeom prst="rect">
              <a:avLst/>
            </a:prstGeom>
            <a:noFill/>
            <a:ln>
              <a:noFill/>
            </a:ln>
          </p:spPr>
        </p:pic>
        <p:pic>
          <p:nvPicPr>
            <p:cNvPr id="18" name="Picture 17" descr="Macintosh HD:Applications:TMRHE.app:Contents:Resources:entity:tmrhe:temp:dd83.jpg"/>
            <p:cNvPicPr>
              <a:picLocks noChangeAspect="1"/>
            </p:cNvPicPr>
            <p:nvPr/>
          </p:nvPicPr>
          <p:blipFill rotWithShape="1">
            <a:blip r:embed="rId7">
              <a:extLst>
                <a:ext uri="{28A0092B-C50C-407E-A947-70E740481C1C}">
                  <a14:useLocalDpi xmlns:a14="http://schemas.microsoft.com/office/drawing/2010/main" val="0"/>
                </a:ext>
              </a:extLst>
            </a:blip>
            <a:srcRect l="37245" t="48696" r="37440" b="14117"/>
            <a:stretch/>
          </p:blipFill>
          <p:spPr bwMode="auto">
            <a:xfrm>
              <a:off x="304800" y="2743199"/>
              <a:ext cx="3581400" cy="2325099"/>
            </a:xfrm>
            <a:prstGeom prst="rect">
              <a:avLst/>
            </a:prstGeom>
            <a:noFill/>
            <a:ln>
              <a:noFill/>
            </a:ln>
          </p:spPr>
        </p:pic>
        <p:pic>
          <p:nvPicPr>
            <p:cNvPr id="13" name="Picture 12" descr="Macintosh HD:Applications:TMRHE.app:Contents:Resources:entity:tmrhe:temp:dd271.jpg"/>
            <p:cNvPicPr>
              <a:picLocks noChangeAspect="1"/>
            </p:cNvPicPr>
            <p:nvPr/>
          </p:nvPicPr>
          <p:blipFill rotWithShape="1">
            <a:blip r:embed="rId8">
              <a:extLst>
                <a:ext uri="{28A0092B-C50C-407E-A947-70E740481C1C}">
                  <a14:useLocalDpi xmlns:a14="http://schemas.microsoft.com/office/drawing/2010/main" val="0"/>
                </a:ext>
              </a:extLst>
            </a:blip>
            <a:srcRect l="36433" t="57337" r="36650" b="11294"/>
            <a:stretch/>
          </p:blipFill>
          <p:spPr bwMode="auto">
            <a:xfrm>
              <a:off x="307900" y="4579489"/>
              <a:ext cx="3579342" cy="2283328"/>
            </a:xfrm>
            <a:prstGeom prst="rect">
              <a:avLst/>
            </a:prstGeom>
            <a:noFill/>
            <a:ln>
              <a:noFill/>
            </a:ln>
          </p:spPr>
        </p:pic>
      </p:grpSp>
    </p:spTree>
    <p:extLst>
      <p:ext uri="{BB962C8B-B14F-4D97-AF65-F5344CB8AC3E}">
        <p14:creationId xmlns:p14="http://schemas.microsoft.com/office/powerpoint/2010/main" val="25893816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219200" y="228600"/>
            <a:ext cx="7086600" cy="1524000"/>
          </a:xfrm>
          <a:prstGeom prst="rect">
            <a:avLst/>
          </a:prstGeom>
          <a:solidFill>
            <a:schemeClr val="tx1">
              <a:lumMod val="95000"/>
              <a:alpha val="23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itle 6"/>
          <p:cNvSpPr>
            <a:spLocks noGrp="1"/>
          </p:cNvSpPr>
          <p:nvPr>
            <p:ph type="ctrTitle"/>
          </p:nvPr>
        </p:nvSpPr>
        <p:spPr>
          <a:xfrm>
            <a:off x="1447800" y="228600"/>
            <a:ext cx="6477000" cy="1447800"/>
          </a:xfrm>
        </p:spPr>
        <p:txBody>
          <a:bodyPr/>
          <a:lstStyle/>
          <a:p>
            <a:pPr algn="ctr"/>
            <a:r>
              <a:rPr lang="en-US" sz="4800" i="1" dirty="0"/>
              <a:t>Lesion type</a:t>
            </a:r>
            <a:r>
              <a:rPr lang="fr-FR" sz="4800" i="1" dirty="0"/>
              <a:t> :</a:t>
            </a:r>
            <a:r>
              <a:rPr lang="en-US" sz="4800" i="1" dirty="0"/>
              <a:t/>
            </a:r>
            <a:br>
              <a:rPr lang="en-US" sz="4800" i="1" dirty="0"/>
            </a:br>
            <a:r>
              <a:rPr lang="en-US" sz="4800" i="1" dirty="0"/>
              <a:t>High lesion load</a:t>
            </a:r>
          </a:p>
        </p:txBody>
      </p:sp>
      <p:sp>
        <p:nvSpPr>
          <p:cNvPr id="8" name="Chevron 7">
            <a:hlinkClick r:id="" action="ppaction://hlinkshowjump?jump=nextslide"/>
          </p:cNvPr>
          <p:cNvSpPr/>
          <p:nvPr/>
        </p:nvSpPr>
        <p:spPr bwMode="auto">
          <a:xfrm>
            <a:off x="8382000" y="753526"/>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Chevron 8">
            <a:hlinkClick r:id="" action="ppaction://hlinkshowjump?jump=firstslide"/>
          </p:cNvPr>
          <p:cNvSpPr/>
          <p:nvPr/>
        </p:nvSpPr>
        <p:spPr bwMode="auto">
          <a:xfrm flipH="1">
            <a:off x="457200" y="753526"/>
            <a:ext cx="609600" cy="457200"/>
          </a:xfrm>
          <a:prstGeom prst="chevron">
            <a:avLst/>
          </a:prstGeom>
          <a:solidFill>
            <a:schemeClr val="tx1">
              <a:lumMod val="85000"/>
              <a:alpha val="42000"/>
            </a:schemeClr>
          </a:solidFill>
          <a:ln>
            <a:noFill/>
            <a:headEnd type="none" w="med" len="med"/>
            <a:tailEnd type="none" w="med" len="med"/>
          </a:ln>
          <a:effectLst>
            <a:outerShdw blurRad="63500" dist="38100" dir="5400000" rotWithShape="0">
              <a:srgbClr val="000000">
                <a:alpha val="45000"/>
              </a:srgbClr>
            </a:outerShdw>
            <a:reflection blurRad="6350" stA="50000" endA="300" endPos="900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41" name="TextBox 40"/>
          <p:cNvSpPr txBox="1"/>
          <p:nvPr/>
        </p:nvSpPr>
        <p:spPr>
          <a:xfrm>
            <a:off x="381000" y="2057400"/>
            <a:ext cx="6629400" cy="1631216"/>
          </a:xfrm>
          <a:prstGeom prst="rect">
            <a:avLst/>
          </a:prstGeom>
          <a:noFill/>
        </p:spPr>
        <p:txBody>
          <a:bodyPr wrap="square" rtlCol="0">
            <a:spAutoFit/>
          </a:bodyPr>
          <a:lstStyle/>
          <a:p>
            <a:pPr>
              <a:buSzPct val="100000"/>
            </a:pPr>
            <a:endParaRPr lang="fr-FR" sz="2000" dirty="0"/>
          </a:p>
          <a:p>
            <a:pPr marL="342900" indent="-342900">
              <a:buSzPct val="100000"/>
              <a:buBlip>
                <a:blip r:embed="rId3"/>
              </a:buBlip>
            </a:pPr>
            <a:endParaRPr lang="fr-FR" sz="2000" dirty="0"/>
          </a:p>
          <a:p>
            <a:pPr marL="342900" indent="-342900">
              <a:buSzPct val="100000"/>
              <a:buBlip>
                <a:blip r:embed="rId3"/>
              </a:buBlip>
            </a:pPr>
            <a:endParaRPr lang="fr-FR" sz="2000" dirty="0"/>
          </a:p>
          <a:p>
            <a:pPr marL="342900" indent="-342900">
              <a:buSzPct val="100000"/>
              <a:buBlip>
                <a:blip r:embed="rId3"/>
              </a:buBlip>
            </a:pPr>
            <a:endParaRPr lang="fr-FR" sz="2000" dirty="0"/>
          </a:p>
          <a:p>
            <a:pPr>
              <a:buSzPct val="100000"/>
            </a:pPr>
            <a:endParaRPr lang="fr-FR" sz="2000" dirty="0"/>
          </a:p>
        </p:txBody>
      </p:sp>
      <p:pic>
        <p:nvPicPr>
          <p:cNvPr id="10" name="Picture 9" descr="Macintosh HD:Applications:TMRHE.app:Contents:Resources:entity:tmrhe:temp:dd743.jpg"/>
          <p:cNvPicPr>
            <a:picLocks noChangeAspect="1"/>
          </p:cNvPicPr>
          <p:nvPr/>
        </p:nvPicPr>
        <p:blipFill rotWithShape="1">
          <a:blip r:embed="rId4">
            <a:extLst>
              <a:ext uri="{28A0092B-C50C-407E-A947-70E740481C1C}">
                <a14:useLocalDpi xmlns:a14="http://schemas.microsoft.com/office/drawing/2010/main" val="0"/>
              </a:ext>
            </a:extLst>
          </a:blip>
          <a:srcRect l="31834" t="13324" r="30934" b="5954"/>
          <a:stretch/>
        </p:blipFill>
        <p:spPr bwMode="auto">
          <a:xfrm>
            <a:off x="381000" y="1828800"/>
            <a:ext cx="4114800" cy="4883189"/>
          </a:xfrm>
          <a:prstGeom prst="rect">
            <a:avLst/>
          </a:prstGeom>
          <a:noFill/>
          <a:ln>
            <a:noFill/>
          </a:ln>
        </p:spPr>
      </p:pic>
      <p:pic>
        <p:nvPicPr>
          <p:cNvPr id="12" name="Picture 11" descr="Macintosh HD:Applications:TMRHE.app:Contents:Resources:entity:tmrhe:temp:dd957.jpg"/>
          <p:cNvPicPr>
            <a:picLocks noChangeAspect="1"/>
          </p:cNvPicPr>
          <p:nvPr/>
        </p:nvPicPr>
        <p:blipFill rotWithShape="1">
          <a:blip r:embed="rId5">
            <a:extLst>
              <a:ext uri="{28A0092B-C50C-407E-A947-70E740481C1C}">
                <a14:useLocalDpi xmlns:a14="http://schemas.microsoft.com/office/drawing/2010/main" val="0"/>
              </a:ext>
            </a:extLst>
          </a:blip>
          <a:srcRect l="35085" t="8869" r="30451" b="7035"/>
          <a:stretch/>
        </p:blipFill>
        <p:spPr bwMode="auto">
          <a:xfrm>
            <a:off x="4800600" y="1828800"/>
            <a:ext cx="3657600" cy="4885426"/>
          </a:xfrm>
          <a:prstGeom prst="rect">
            <a:avLst/>
          </a:prstGeom>
          <a:noFill/>
          <a:ln>
            <a:noFill/>
          </a:ln>
        </p:spPr>
      </p:pic>
    </p:spTree>
    <p:extLst>
      <p:ext uri="{BB962C8B-B14F-4D97-AF65-F5344CB8AC3E}">
        <p14:creationId xmlns:p14="http://schemas.microsoft.com/office/powerpoint/2010/main" val="9528669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TC102867209990">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7674CFD-E741-4A15-9EFD-C25B47BCA6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TC102867209990</Template>
  <TotalTime>10638</TotalTime>
  <Words>2417</Words>
  <Application>Microsoft Macintosh PowerPoint</Application>
  <PresentationFormat>On-screen Show (4:3)</PresentationFormat>
  <Paragraphs>251</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TC102867209990</vt:lpstr>
      <vt:lpstr>White with Courier font for code slides</vt:lpstr>
      <vt:lpstr>O-505 - FLAIR Fusion in Multiple Sclerosis follow up : an unavoidable tool in Private Practice</vt:lpstr>
      <vt:lpstr>Conflict of interest</vt:lpstr>
      <vt:lpstr>Purpose : improving  Multiple sclerosis follow up</vt:lpstr>
      <vt:lpstr>Purpose : improving Multiple Sclerosis Follow up</vt:lpstr>
      <vt:lpstr>Materials and Methods</vt:lpstr>
      <vt:lpstr>Lesion type : Periventricular/deep WM</vt:lpstr>
      <vt:lpstr>Lesion type : subcortical / cortical</vt:lpstr>
      <vt:lpstr>Lesion type : Posterior fossa</vt:lpstr>
      <vt:lpstr>Lesion type : High lesion load</vt:lpstr>
      <vt:lpstr>Materials and Methods</vt:lpstr>
      <vt:lpstr>Results</vt:lpstr>
      <vt:lpstr>Results</vt:lpstr>
      <vt:lpstr>Results</vt:lpstr>
      <vt:lpstr>Limits</vt:lpstr>
      <vt:lpstr>Conclusion</vt:lpstr>
      <vt:lpstr>Bibliography</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slides (Bright blue underwater design)</dc:title>
  <dc:creator/>
  <cp:keywords/>
  <cp:lastModifiedBy>S Cantin</cp:lastModifiedBy>
  <cp:revision>336</cp:revision>
  <dcterms:modified xsi:type="dcterms:W3CDTF">2017-04-29T21:56:27Z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TC102867209990</vt:lpwstr>
  </property>
</Properties>
</file>